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notesSlides/notesSlide40.xml" ContentType="application/vnd.openxmlformats-officedocument.presentationml.notesSlide+xml"/>
  <Override PartName="/ppt/tags/tag39.xml" ContentType="application/vnd.openxmlformats-officedocument.presentationml.tags+xml"/>
  <Override PartName="/ppt/notesSlides/notesSlide41.xml" ContentType="application/vnd.openxmlformats-officedocument.presentationml.notesSlide+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4.xml" ContentType="application/vnd.openxmlformats-officedocument.presentationml.tags+xml"/>
  <Override PartName="/ppt/notesSlides/notesSlide48.xml" ContentType="application/vnd.openxmlformats-officedocument.presentationml.notesSlide+xml"/>
  <Override PartName="/ppt/tags/tag45.xml" ContentType="application/vnd.openxmlformats-officedocument.presentationml.tags+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572" r:id="rId2"/>
    <p:sldId id="624" r:id="rId3"/>
    <p:sldId id="486" r:id="rId4"/>
    <p:sldId id="581" r:id="rId5"/>
    <p:sldId id="602" r:id="rId6"/>
    <p:sldId id="603" r:id="rId7"/>
    <p:sldId id="591" r:id="rId8"/>
    <p:sldId id="580" r:id="rId9"/>
    <p:sldId id="583" r:id="rId10"/>
    <p:sldId id="599" r:id="rId11"/>
    <p:sldId id="617" r:id="rId12"/>
    <p:sldId id="612" r:id="rId13"/>
    <p:sldId id="384" r:id="rId14"/>
    <p:sldId id="526" r:id="rId15"/>
    <p:sldId id="618" r:id="rId16"/>
    <p:sldId id="615" r:id="rId17"/>
    <p:sldId id="611" r:id="rId18"/>
    <p:sldId id="616" r:id="rId19"/>
    <p:sldId id="551" r:id="rId20"/>
    <p:sldId id="610" r:id="rId21"/>
    <p:sldId id="609" r:id="rId22"/>
    <p:sldId id="608" r:id="rId23"/>
    <p:sldId id="506" r:id="rId24"/>
    <p:sldId id="357" r:id="rId25"/>
    <p:sldId id="520" r:id="rId26"/>
    <p:sldId id="457" r:id="rId27"/>
    <p:sldId id="458" r:id="rId28"/>
    <p:sldId id="504" r:id="rId29"/>
    <p:sldId id="505" r:id="rId30"/>
    <p:sldId id="595" r:id="rId31"/>
    <p:sldId id="320" r:id="rId32"/>
    <p:sldId id="290" r:id="rId33"/>
    <p:sldId id="327" r:id="rId34"/>
    <p:sldId id="328" r:id="rId35"/>
    <p:sldId id="321" r:id="rId36"/>
    <p:sldId id="292" r:id="rId37"/>
    <p:sldId id="584" r:id="rId38"/>
    <p:sldId id="604" r:id="rId39"/>
    <p:sldId id="462" r:id="rId40"/>
    <p:sldId id="521" r:id="rId41"/>
    <p:sldId id="625" r:id="rId42"/>
    <p:sldId id="522" r:id="rId43"/>
    <p:sldId id="590" r:id="rId44"/>
    <p:sldId id="626" r:id="rId45"/>
    <p:sldId id="508" r:id="rId46"/>
    <p:sldId id="509" r:id="rId47"/>
    <p:sldId id="490" r:id="rId48"/>
    <p:sldId id="605" r:id="rId49"/>
    <p:sldId id="606" r:id="rId50"/>
    <p:sldId id="511" r:id="rId51"/>
    <p:sldId id="512" r:id="rId52"/>
    <p:sldId id="473" r:id="rId53"/>
    <p:sldId id="499" r:id="rId54"/>
    <p:sldId id="497" r:id="rId55"/>
    <p:sldId id="427" r:id="rId56"/>
    <p:sldId id="428" r:id="rId57"/>
    <p:sldId id="500" r:id="rId58"/>
    <p:sldId id="501" r:id="rId59"/>
    <p:sldId id="502" r:id="rId60"/>
    <p:sldId id="472" r:id="rId61"/>
    <p:sldId id="403" r:id="rId62"/>
    <p:sldId id="513" r:id="rId63"/>
    <p:sldId id="514" r:id="rId64"/>
    <p:sldId id="627" r:id="rId65"/>
    <p:sldId id="496" r:id="rId66"/>
    <p:sldId id="369" r:id="rId67"/>
    <p:sldId id="341" r:id="rId68"/>
    <p:sldId id="622" r:id="rId69"/>
    <p:sldId id="342" r:id="rId70"/>
    <p:sldId id="358" r:id="rId71"/>
    <p:sldId id="542" r:id="rId72"/>
    <p:sldId id="343" r:id="rId73"/>
    <p:sldId id="363" r:id="rId74"/>
    <p:sldId id="543" r:id="rId75"/>
    <p:sldId id="344" r:id="rId76"/>
    <p:sldId id="345" r:id="rId77"/>
    <p:sldId id="346" r:id="rId78"/>
    <p:sldId id="34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AFFC89-AACA-4A1B-9B97-B0EBE2270BDB}">
          <p14:sldIdLst>
            <p14:sldId id="572"/>
            <p14:sldId id="624"/>
            <p14:sldId id="486"/>
            <p14:sldId id="581"/>
            <p14:sldId id="602"/>
            <p14:sldId id="603"/>
            <p14:sldId id="591"/>
            <p14:sldId id="580"/>
            <p14:sldId id="583"/>
            <p14:sldId id="599"/>
            <p14:sldId id="617"/>
            <p14:sldId id="612"/>
            <p14:sldId id="384"/>
            <p14:sldId id="526"/>
            <p14:sldId id="618"/>
            <p14:sldId id="615"/>
            <p14:sldId id="611"/>
            <p14:sldId id="616"/>
            <p14:sldId id="551"/>
            <p14:sldId id="610"/>
            <p14:sldId id="609"/>
            <p14:sldId id="608"/>
            <p14:sldId id="506"/>
            <p14:sldId id="357"/>
            <p14:sldId id="520"/>
            <p14:sldId id="457"/>
            <p14:sldId id="458"/>
            <p14:sldId id="504"/>
            <p14:sldId id="505"/>
            <p14:sldId id="595"/>
            <p14:sldId id="320"/>
            <p14:sldId id="290"/>
            <p14:sldId id="327"/>
            <p14:sldId id="328"/>
            <p14:sldId id="321"/>
            <p14:sldId id="292"/>
            <p14:sldId id="584"/>
            <p14:sldId id="604"/>
            <p14:sldId id="462"/>
            <p14:sldId id="521"/>
            <p14:sldId id="625"/>
            <p14:sldId id="522"/>
            <p14:sldId id="590"/>
            <p14:sldId id="626"/>
            <p14:sldId id="508"/>
            <p14:sldId id="509"/>
            <p14:sldId id="490"/>
            <p14:sldId id="605"/>
            <p14:sldId id="606"/>
            <p14:sldId id="511"/>
            <p14:sldId id="512"/>
            <p14:sldId id="473"/>
            <p14:sldId id="499"/>
            <p14:sldId id="497"/>
            <p14:sldId id="427"/>
            <p14:sldId id="428"/>
            <p14:sldId id="500"/>
            <p14:sldId id="501"/>
            <p14:sldId id="502"/>
            <p14:sldId id="472"/>
            <p14:sldId id="403"/>
            <p14:sldId id="513"/>
            <p14:sldId id="514"/>
            <p14:sldId id="627"/>
            <p14:sldId id="496"/>
            <p14:sldId id="369"/>
            <p14:sldId id="341"/>
            <p14:sldId id="622"/>
            <p14:sldId id="342"/>
            <p14:sldId id="358"/>
            <p14:sldId id="542"/>
            <p14:sldId id="343"/>
            <p14:sldId id="363"/>
            <p14:sldId id="543"/>
            <p14:sldId id="344"/>
            <p14:sldId id="345"/>
            <p14:sldId id="346"/>
            <p14:sldId id="3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6E00"/>
    <a:srgbClr val="024C84"/>
    <a:srgbClr val="008000"/>
    <a:srgbClr val="5D3E35"/>
    <a:srgbClr val="993200"/>
    <a:srgbClr val="0D78C9"/>
    <a:srgbClr val="ABC8D1"/>
    <a:srgbClr val="176338"/>
    <a:srgbClr val="0F5D3F"/>
    <a:srgbClr val="17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7" autoAdjust="0"/>
    <p:restoredTop sz="91583" autoAdjust="0"/>
  </p:normalViewPr>
  <p:slideViewPr>
    <p:cSldViewPr>
      <p:cViewPr varScale="1">
        <p:scale>
          <a:sx n="98" d="100"/>
          <a:sy n="98" d="100"/>
        </p:scale>
        <p:origin x="390" y="96"/>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EB101-563F-4BE4-859B-9BB3CFE70B7D}" type="doc">
      <dgm:prSet loTypeId="urn:microsoft.com/office/officeart/2005/8/layout/hChevron3" loCatId="process" qsTypeId="urn:microsoft.com/office/officeart/2005/8/quickstyle/simple1" qsCatId="simple" csTypeId="urn:microsoft.com/office/officeart/2005/8/colors/colorful2" csCatId="colorful" phldr="1"/>
      <dgm:spPr/>
    </dgm:pt>
    <dgm:pt modelId="{7CA7CED7-9986-465F-917B-EAEE215DDF79}">
      <dgm:prSet phldrT="[Text]" custT="1"/>
      <dgm:spPr>
        <a:solidFill>
          <a:srgbClr val="5D3E35"/>
        </a:solidFill>
      </dgm:spPr>
      <dgm:t>
        <a:bodyPr/>
        <a:lstStyle/>
        <a:p>
          <a:r>
            <a:rPr lang="en-US" sz="1100" dirty="0"/>
            <a:t>2010</a:t>
          </a:r>
        </a:p>
      </dgm:t>
    </dgm:pt>
    <dgm:pt modelId="{3FE3E921-AC30-4AA1-A5A5-B0050EB74088}" type="parTrans" cxnId="{A80F7038-40F5-45A8-A845-CCD91A17BCA1}">
      <dgm:prSet/>
      <dgm:spPr/>
      <dgm:t>
        <a:bodyPr/>
        <a:lstStyle/>
        <a:p>
          <a:endParaRPr lang="en-US" sz="1100"/>
        </a:p>
      </dgm:t>
    </dgm:pt>
    <dgm:pt modelId="{941A3582-98D7-460A-BA34-70DFE86D92DA}" type="sibTrans" cxnId="{A80F7038-40F5-45A8-A845-CCD91A17BCA1}">
      <dgm:prSet/>
      <dgm:spPr/>
      <dgm:t>
        <a:bodyPr/>
        <a:lstStyle/>
        <a:p>
          <a:endParaRPr lang="en-US" sz="1100"/>
        </a:p>
      </dgm:t>
    </dgm:pt>
    <dgm:pt modelId="{881AD559-274C-4550-BD7B-46C234E670D3}">
      <dgm:prSet phldrT="[Text]" custT="1"/>
      <dgm:spPr>
        <a:solidFill>
          <a:schemeClr val="tx2">
            <a:lumMod val="60000"/>
            <a:lumOff val="40000"/>
          </a:schemeClr>
        </a:solidFill>
      </dgm:spPr>
      <dgm:t>
        <a:bodyPr/>
        <a:lstStyle/>
        <a:p>
          <a:r>
            <a:rPr lang="en-US" sz="1100" dirty="0"/>
            <a:t>2011</a:t>
          </a:r>
        </a:p>
      </dgm:t>
    </dgm:pt>
    <dgm:pt modelId="{E823258F-5386-40C3-A72F-492DA5A11F45}" type="parTrans" cxnId="{DC6BEBD3-A6B0-4759-B0CB-F4FEEB59D1D0}">
      <dgm:prSet/>
      <dgm:spPr/>
      <dgm:t>
        <a:bodyPr/>
        <a:lstStyle/>
        <a:p>
          <a:endParaRPr lang="en-US" sz="1100"/>
        </a:p>
      </dgm:t>
    </dgm:pt>
    <dgm:pt modelId="{5BC7C9CE-F5A6-4178-9EB6-8A9F0AB6783F}" type="sibTrans" cxnId="{DC6BEBD3-A6B0-4759-B0CB-F4FEEB59D1D0}">
      <dgm:prSet/>
      <dgm:spPr/>
      <dgm:t>
        <a:bodyPr/>
        <a:lstStyle/>
        <a:p>
          <a:endParaRPr lang="en-US" sz="1100"/>
        </a:p>
      </dgm:t>
    </dgm:pt>
    <dgm:pt modelId="{490C4814-8563-4FE5-AEED-3809B1DD77EC}">
      <dgm:prSet phldrT="[Text]" custT="1"/>
      <dgm:spPr>
        <a:solidFill>
          <a:srgbClr val="5D3E35"/>
        </a:solidFill>
      </dgm:spPr>
      <dgm:t>
        <a:bodyPr/>
        <a:lstStyle/>
        <a:p>
          <a:r>
            <a:rPr lang="en-US" sz="1100" dirty="0"/>
            <a:t>2012</a:t>
          </a:r>
        </a:p>
      </dgm:t>
    </dgm:pt>
    <dgm:pt modelId="{FC85A622-57EA-4C6F-9750-7AB89D030334}" type="parTrans" cxnId="{F0763529-CE3E-443C-A7B0-4DB8F1F51DE3}">
      <dgm:prSet/>
      <dgm:spPr/>
      <dgm:t>
        <a:bodyPr/>
        <a:lstStyle/>
        <a:p>
          <a:endParaRPr lang="en-US" sz="1100"/>
        </a:p>
      </dgm:t>
    </dgm:pt>
    <dgm:pt modelId="{05131C34-115C-4BE4-A62A-E0437024EE56}" type="sibTrans" cxnId="{F0763529-CE3E-443C-A7B0-4DB8F1F51DE3}">
      <dgm:prSet/>
      <dgm:spPr/>
      <dgm:t>
        <a:bodyPr/>
        <a:lstStyle/>
        <a:p>
          <a:endParaRPr lang="en-US" sz="1100"/>
        </a:p>
      </dgm:t>
    </dgm:pt>
    <dgm:pt modelId="{A4C9388F-C3CA-46BD-B379-4692B36428B9}">
      <dgm:prSet phldrT="[Text]" custT="1"/>
      <dgm:spPr>
        <a:solidFill>
          <a:srgbClr val="5D3E35"/>
        </a:solidFill>
      </dgm:spPr>
      <dgm:t>
        <a:bodyPr/>
        <a:lstStyle/>
        <a:p>
          <a:r>
            <a:rPr lang="en-US" sz="1100" dirty="0"/>
            <a:t>2013</a:t>
          </a:r>
        </a:p>
      </dgm:t>
    </dgm:pt>
    <dgm:pt modelId="{18091FCE-97F9-4471-A47A-4D30C039BD44}" type="parTrans" cxnId="{CD2045CB-7342-4A07-9030-2E09DF8D6F72}">
      <dgm:prSet/>
      <dgm:spPr/>
      <dgm:t>
        <a:bodyPr/>
        <a:lstStyle/>
        <a:p>
          <a:endParaRPr lang="en-US" sz="1100"/>
        </a:p>
      </dgm:t>
    </dgm:pt>
    <dgm:pt modelId="{51B3B1C5-06AE-4E12-8C53-7A41AF05AF7B}" type="sibTrans" cxnId="{CD2045CB-7342-4A07-9030-2E09DF8D6F72}">
      <dgm:prSet/>
      <dgm:spPr/>
      <dgm:t>
        <a:bodyPr/>
        <a:lstStyle/>
        <a:p>
          <a:endParaRPr lang="en-US" sz="1100"/>
        </a:p>
      </dgm:t>
    </dgm:pt>
    <dgm:pt modelId="{0317B3D3-8712-40FF-95BB-EB7160E48EAF}">
      <dgm:prSet phldrT="[Text]" custT="1"/>
      <dgm:spPr>
        <a:solidFill>
          <a:srgbClr val="5D3E35"/>
        </a:solidFill>
      </dgm:spPr>
      <dgm:t>
        <a:bodyPr/>
        <a:lstStyle/>
        <a:p>
          <a:r>
            <a:rPr lang="en-US" sz="1100" dirty="0"/>
            <a:t>2006</a:t>
          </a:r>
        </a:p>
      </dgm:t>
    </dgm:pt>
    <dgm:pt modelId="{18494195-58EB-44B0-8A3E-C212DF97D965}" type="parTrans" cxnId="{D937508C-2AFD-4609-8F92-BC825AD5324B}">
      <dgm:prSet/>
      <dgm:spPr/>
      <dgm:t>
        <a:bodyPr/>
        <a:lstStyle/>
        <a:p>
          <a:endParaRPr lang="en-US" sz="1100"/>
        </a:p>
      </dgm:t>
    </dgm:pt>
    <dgm:pt modelId="{CEFC1144-95B4-426C-83DA-21A4864444E6}" type="sibTrans" cxnId="{D937508C-2AFD-4609-8F92-BC825AD5324B}">
      <dgm:prSet/>
      <dgm:spPr/>
      <dgm:t>
        <a:bodyPr/>
        <a:lstStyle/>
        <a:p>
          <a:endParaRPr lang="en-US" sz="1100"/>
        </a:p>
      </dgm:t>
    </dgm:pt>
    <dgm:pt modelId="{543FEBCD-A739-46F6-8D3B-CF2D89E1BC82}">
      <dgm:prSet phldrT="[Text]" custT="1"/>
      <dgm:spPr>
        <a:solidFill>
          <a:schemeClr val="tx2">
            <a:lumMod val="60000"/>
            <a:lumOff val="40000"/>
          </a:schemeClr>
        </a:solidFill>
      </dgm:spPr>
      <dgm:t>
        <a:bodyPr/>
        <a:lstStyle/>
        <a:p>
          <a:r>
            <a:rPr lang="en-US" sz="1100" dirty="0"/>
            <a:t>2007</a:t>
          </a:r>
        </a:p>
      </dgm:t>
    </dgm:pt>
    <dgm:pt modelId="{C353EE20-3745-4B65-89E8-7BF6FBB2CC5C}" type="parTrans" cxnId="{71CEACCA-704E-4584-A495-2A42143973E1}">
      <dgm:prSet/>
      <dgm:spPr/>
      <dgm:t>
        <a:bodyPr/>
        <a:lstStyle/>
        <a:p>
          <a:endParaRPr lang="en-US" sz="1100"/>
        </a:p>
      </dgm:t>
    </dgm:pt>
    <dgm:pt modelId="{0DCAC331-1801-4E54-8262-40960A34B468}" type="sibTrans" cxnId="{71CEACCA-704E-4584-A495-2A42143973E1}">
      <dgm:prSet/>
      <dgm:spPr/>
      <dgm:t>
        <a:bodyPr/>
        <a:lstStyle/>
        <a:p>
          <a:endParaRPr lang="en-US" sz="1100"/>
        </a:p>
      </dgm:t>
    </dgm:pt>
    <dgm:pt modelId="{9193ACC0-8A44-4F26-9924-864E2C1F8E97}">
      <dgm:prSet phldrT="[Text]" custT="1"/>
      <dgm:spPr>
        <a:solidFill>
          <a:srgbClr val="5D3E35"/>
        </a:solidFill>
      </dgm:spPr>
      <dgm:t>
        <a:bodyPr/>
        <a:lstStyle/>
        <a:p>
          <a:r>
            <a:rPr lang="en-US" sz="1100" dirty="0"/>
            <a:t>2008</a:t>
          </a:r>
        </a:p>
      </dgm:t>
    </dgm:pt>
    <dgm:pt modelId="{6B2100C6-8929-46F0-89F3-9F2472AC4FCB}" type="parTrans" cxnId="{E6EDAE1B-5007-42C2-BE71-C5082F757E85}">
      <dgm:prSet/>
      <dgm:spPr/>
      <dgm:t>
        <a:bodyPr/>
        <a:lstStyle/>
        <a:p>
          <a:endParaRPr lang="en-US" sz="1100"/>
        </a:p>
      </dgm:t>
    </dgm:pt>
    <dgm:pt modelId="{369A2F52-4A6D-46EB-B2AD-AEFDEE9EEE24}" type="sibTrans" cxnId="{E6EDAE1B-5007-42C2-BE71-C5082F757E85}">
      <dgm:prSet/>
      <dgm:spPr/>
      <dgm:t>
        <a:bodyPr/>
        <a:lstStyle/>
        <a:p>
          <a:endParaRPr lang="en-US" sz="1100"/>
        </a:p>
      </dgm:t>
    </dgm:pt>
    <dgm:pt modelId="{F7B4B5DC-4250-4544-9BC3-6D2C31524F7B}">
      <dgm:prSet phldrT="[Text]" custT="1"/>
      <dgm:spPr>
        <a:solidFill>
          <a:schemeClr val="tx2">
            <a:lumMod val="60000"/>
            <a:lumOff val="40000"/>
          </a:schemeClr>
        </a:solidFill>
      </dgm:spPr>
      <dgm:t>
        <a:bodyPr/>
        <a:lstStyle/>
        <a:p>
          <a:r>
            <a:rPr lang="en-US" sz="1100" dirty="0"/>
            <a:t>2009</a:t>
          </a:r>
        </a:p>
      </dgm:t>
    </dgm:pt>
    <dgm:pt modelId="{7C056767-C9A0-426B-9BA1-1C77C8F87F36}" type="parTrans" cxnId="{98BE3963-E446-4750-8353-52970C2F9716}">
      <dgm:prSet/>
      <dgm:spPr/>
      <dgm:t>
        <a:bodyPr/>
        <a:lstStyle/>
        <a:p>
          <a:endParaRPr lang="en-US" sz="1100"/>
        </a:p>
      </dgm:t>
    </dgm:pt>
    <dgm:pt modelId="{BE358B4F-90E9-4342-824E-25347D68476B}" type="sibTrans" cxnId="{98BE3963-E446-4750-8353-52970C2F9716}">
      <dgm:prSet/>
      <dgm:spPr/>
      <dgm:t>
        <a:bodyPr/>
        <a:lstStyle/>
        <a:p>
          <a:endParaRPr lang="en-US" sz="1100"/>
        </a:p>
      </dgm:t>
    </dgm:pt>
    <dgm:pt modelId="{46350104-34D0-4720-A292-6110435208A8}">
      <dgm:prSet phldrT="[Text]" custT="1"/>
      <dgm:spPr>
        <a:solidFill>
          <a:schemeClr val="tx2">
            <a:lumMod val="60000"/>
            <a:lumOff val="40000"/>
          </a:schemeClr>
        </a:solidFill>
      </dgm:spPr>
      <dgm:t>
        <a:bodyPr/>
        <a:lstStyle/>
        <a:p>
          <a:r>
            <a:rPr lang="en-US" sz="1100" dirty="0">
              <a:solidFill>
                <a:schemeClr val="bg1"/>
              </a:solidFill>
            </a:rPr>
            <a:t>1999</a:t>
          </a:r>
        </a:p>
      </dgm:t>
    </dgm:pt>
    <dgm:pt modelId="{CCCC60DE-7A15-4B7C-BD46-3EC63656ABAB}" type="parTrans" cxnId="{BFAB2DC1-92F9-4BF6-BDF4-25E39FD6D75F}">
      <dgm:prSet/>
      <dgm:spPr/>
      <dgm:t>
        <a:bodyPr/>
        <a:lstStyle/>
        <a:p>
          <a:endParaRPr lang="en-US" sz="1100"/>
        </a:p>
      </dgm:t>
    </dgm:pt>
    <dgm:pt modelId="{A5066D8A-1B92-4B23-95F6-CC3E2D6077E4}" type="sibTrans" cxnId="{BFAB2DC1-92F9-4BF6-BDF4-25E39FD6D75F}">
      <dgm:prSet/>
      <dgm:spPr/>
      <dgm:t>
        <a:bodyPr/>
        <a:lstStyle/>
        <a:p>
          <a:endParaRPr lang="en-US" sz="1100"/>
        </a:p>
      </dgm:t>
    </dgm:pt>
    <dgm:pt modelId="{4AE47B31-B017-4E2F-810F-E8E89B4A23CA}">
      <dgm:prSet phldrT="[Text]" custT="1"/>
      <dgm:spPr>
        <a:solidFill>
          <a:schemeClr val="tx2">
            <a:lumMod val="60000"/>
            <a:lumOff val="40000"/>
          </a:schemeClr>
        </a:solidFill>
      </dgm:spPr>
      <dgm:t>
        <a:bodyPr/>
        <a:lstStyle/>
        <a:p>
          <a:r>
            <a:rPr lang="en-US" sz="1100" dirty="0"/>
            <a:t>2000</a:t>
          </a:r>
        </a:p>
      </dgm:t>
    </dgm:pt>
    <dgm:pt modelId="{DD0DD7F4-075C-439B-AA29-4BB439CAD8FE}" type="parTrans" cxnId="{D04ED061-AC3D-4206-93D5-C91108DB9E37}">
      <dgm:prSet/>
      <dgm:spPr/>
      <dgm:t>
        <a:bodyPr/>
        <a:lstStyle/>
        <a:p>
          <a:endParaRPr lang="en-US" sz="1100"/>
        </a:p>
      </dgm:t>
    </dgm:pt>
    <dgm:pt modelId="{A9D55F71-CFBA-4FAC-94ED-131D3D7BCE35}" type="sibTrans" cxnId="{D04ED061-AC3D-4206-93D5-C91108DB9E37}">
      <dgm:prSet/>
      <dgm:spPr/>
      <dgm:t>
        <a:bodyPr/>
        <a:lstStyle/>
        <a:p>
          <a:endParaRPr lang="en-US" sz="1100"/>
        </a:p>
      </dgm:t>
    </dgm:pt>
    <dgm:pt modelId="{56E6EDD0-D6B9-4BE9-B8C4-2937C12774D7}">
      <dgm:prSet phldrT="[Text]" custT="1"/>
      <dgm:spPr>
        <a:solidFill>
          <a:srgbClr val="5D3E35"/>
        </a:solidFill>
      </dgm:spPr>
      <dgm:t>
        <a:bodyPr/>
        <a:lstStyle/>
        <a:p>
          <a:r>
            <a:rPr lang="en-US" sz="1100" dirty="0"/>
            <a:t>2001</a:t>
          </a:r>
        </a:p>
      </dgm:t>
    </dgm:pt>
    <dgm:pt modelId="{3E166846-DABC-4EA0-92EA-BA534A6A2690}" type="parTrans" cxnId="{2250750A-5034-4A32-A087-215B733F0E25}">
      <dgm:prSet/>
      <dgm:spPr/>
      <dgm:t>
        <a:bodyPr/>
        <a:lstStyle/>
        <a:p>
          <a:endParaRPr lang="en-US" sz="1100"/>
        </a:p>
      </dgm:t>
    </dgm:pt>
    <dgm:pt modelId="{0D1BB8C0-5D0E-48EE-B23D-F2F4E23DAC2C}" type="sibTrans" cxnId="{2250750A-5034-4A32-A087-215B733F0E25}">
      <dgm:prSet/>
      <dgm:spPr/>
      <dgm:t>
        <a:bodyPr/>
        <a:lstStyle/>
        <a:p>
          <a:endParaRPr lang="en-US" sz="1100"/>
        </a:p>
      </dgm:t>
    </dgm:pt>
    <dgm:pt modelId="{EBF04266-B64E-4CE9-8736-B10F1AA9AD88}">
      <dgm:prSet phldrT="[Text]" custT="1"/>
      <dgm:spPr>
        <a:solidFill>
          <a:srgbClr val="5D3E35"/>
        </a:solidFill>
      </dgm:spPr>
      <dgm:t>
        <a:bodyPr/>
        <a:lstStyle/>
        <a:p>
          <a:r>
            <a:rPr lang="en-US" sz="1100" dirty="0"/>
            <a:t>2002</a:t>
          </a:r>
        </a:p>
      </dgm:t>
    </dgm:pt>
    <dgm:pt modelId="{03451297-AE0B-4A30-98E7-E27E9171CC88}" type="parTrans" cxnId="{2C3A2305-1ACE-4792-80CA-8B76D9D3D0EE}">
      <dgm:prSet/>
      <dgm:spPr/>
      <dgm:t>
        <a:bodyPr/>
        <a:lstStyle/>
        <a:p>
          <a:endParaRPr lang="en-US" sz="1100"/>
        </a:p>
      </dgm:t>
    </dgm:pt>
    <dgm:pt modelId="{5FE495BD-941C-4F65-9EC4-0CEF1FEDE1E0}" type="sibTrans" cxnId="{2C3A2305-1ACE-4792-80CA-8B76D9D3D0EE}">
      <dgm:prSet/>
      <dgm:spPr/>
      <dgm:t>
        <a:bodyPr/>
        <a:lstStyle/>
        <a:p>
          <a:endParaRPr lang="en-US" sz="1100"/>
        </a:p>
      </dgm:t>
    </dgm:pt>
    <dgm:pt modelId="{D2F213D3-B783-4C68-97F6-D958AF332ED1}">
      <dgm:prSet phldrT="[Text]" custT="1"/>
      <dgm:spPr>
        <a:solidFill>
          <a:srgbClr val="5D3E35"/>
        </a:solidFill>
      </dgm:spPr>
      <dgm:t>
        <a:bodyPr/>
        <a:lstStyle/>
        <a:p>
          <a:r>
            <a:rPr lang="en-US" sz="1100" dirty="0"/>
            <a:t>2003</a:t>
          </a:r>
        </a:p>
      </dgm:t>
    </dgm:pt>
    <dgm:pt modelId="{AA733C93-FD4F-4216-98E5-693EC0017CEF}" type="parTrans" cxnId="{8181BC96-CE77-4922-8411-CE5F41271E8C}">
      <dgm:prSet/>
      <dgm:spPr/>
      <dgm:t>
        <a:bodyPr/>
        <a:lstStyle/>
        <a:p>
          <a:endParaRPr lang="en-US" sz="1100"/>
        </a:p>
      </dgm:t>
    </dgm:pt>
    <dgm:pt modelId="{75D4CE17-D6BB-44BA-A627-BD575748C16D}" type="sibTrans" cxnId="{8181BC96-CE77-4922-8411-CE5F41271E8C}">
      <dgm:prSet/>
      <dgm:spPr/>
      <dgm:t>
        <a:bodyPr/>
        <a:lstStyle/>
        <a:p>
          <a:endParaRPr lang="en-US" sz="1100"/>
        </a:p>
      </dgm:t>
    </dgm:pt>
    <dgm:pt modelId="{A476A839-05D4-4491-97C0-E24BA4931F22}">
      <dgm:prSet phldrT="[Text]" custT="1"/>
      <dgm:spPr>
        <a:solidFill>
          <a:schemeClr val="tx2">
            <a:lumMod val="60000"/>
            <a:lumOff val="40000"/>
          </a:schemeClr>
        </a:solidFill>
      </dgm:spPr>
      <dgm:t>
        <a:bodyPr/>
        <a:lstStyle/>
        <a:p>
          <a:r>
            <a:rPr lang="en-US" sz="1100" dirty="0"/>
            <a:t>2004</a:t>
          </a:r>
        </a:p>
      </dgm:t>
    </dgm:pt>
    <dgm:pt modelId="{9CE1373C-6541-4936-B2DA-8A272FDBE996}" type="parTrans" cxnId="{495D02F8-0680-4708-B93E-2EE9B8AE23E7}">
      <dgm:prSet/>
      <dgm:spPr/>
      <dgm:t>
        <a:bodyPr/>
        <a:lstStyle/>
        <a:p>
          <a:endParaRPr lang="en-US" sz="1100"/>
        </a:p>
      </dgm:t>
    </dgm:pt>
    <dgm:pt modelId="{FA965A98-31E6-4673-AFD9-C3778CACF002}" type="sibTrans" cxnId="{495D02F8-0680-4708-B93E-2EE9B8AE23E7}">
      <dgm:prSet/>
      <dgm:spPr/>
      <dgm:t>
        <a:bodyPr/>
        <a:lstStyle/>
        <a:p>
          <a:endParaRPr lang="en-US" sz="1100"/>
        </a:p>
      </dgm:t>
    </dgm:pt>
    <dgm:pt modelId="{8AEF3A8C-CCAC-4DF3-AAF9-545986BCC2AE}">
      <dgm:prSet phldrT="[Text]" custT="1"/>
      <dgm:spPr>
        <a:solidFill>
          <a:srgbClr val="5D3E35"/>
        </a:solidFill>
      </dgm:spPr>
      <dgm:t>
        <a:bodyPr/>
        <a:lstStyle/>
        <a:p>
          <a:r>
            <a:rPr lang="en-US" sz="1100" dirty="0"/>
            <a:t>2005</a:t>
          </a:r>
        </a:p>
      </dgm:t>
    </dgm:pt>
    <dgm:pt modelId="{839057D5-5B04-479A-92A5-1115FE3CC7A0}" type="parTrans" cxnId="{79844223-FBEE-4899-80D1-05B12C17EEA2}">
      <dgm:prSet/>
      <dgm:spPr/>
      <dgm:t>
        <a:bodyPr/>
        <a:lstStyle/>
        <a:p>
          <a:endParaRPr lang="en-US" sz="1100"/>
        </a:p>
      </dgm:t>
    </dgm:pt>
    <dgm:pt modelId="{923F5ABB-7DC1-4F0F-B029-3B208FDF643A}" type="sibTrans" cxnId="{79844223-FBEE-4899-80D1-05B12C17EEA2}">
      <dgm:prSet/>
      <dgm:spPr/>
      <dgm:t>
        <a:bodyPr/>
        <a:lstStyle/>
        <a:p>
          <a:endParaRPr lang="en-US" sz="1100"/>
        </a:p>
      </dgm:t>
    </dgm:pt>
    <dgm:pt modelId="{C13370AD-9061-45B3-9A5C-CECF3009F622}">
      <dgm:prSet/>
      <dgm:spPr>
        <a:solidFill>
          <a:srgbClr val="5D3E35"/>
        </a:solidFill>
      </dgm:spPr>
      <dgm:t>
        <a:bodyPr/>
        <a:lstStyle/>
        <a:p>
          <a:r>
            <a:rPr lang="en-US" dirty="0"/>
            <a:t>2014</a:t>
          </a:r>
        </a:p>
      </dgm:t>
    </dgm:pt>
    <dgm:pt modelId="{74E37AC9-AD16-4215-ABF6-A081F54AC7FB}" type="parTrans" cxnId="{8E841187-7B37-4774-975E-0F3E7133C99F}">
      <dgm:prSet/>
      <dgm:spPr/>
      <dgm:t>
        <a:bodyPr/>
        <a:lstStyle/>
        <a:p>
          <a:endParaRPr lang="en-US"/>
        </a:p>
      </dgm:t>
    </dgm:pt>
    <dgm:pt modelId="{E0AA87FE-733C-4897-8581-642540D9222F}" type="sibTrans" cxnId="{8E841187-7B37-4774-975E-0F3E7133C99F}">
      <dgm:prSet/>
      <dgm:spPr/>
      <dgm:t>
        <a:bodyPr/>
        <a:lstStyle/>
        <a:p>
          <a:endParaRPr lang="en-US"/>
        </a:p>
      </dgm:t>
    </dgm:pt>
    <dgm:pt modelId="{2ED91E55-3771-4C7B-B936-74EE7266DAAF}">
      <dgm:prSet/>
      <dgm:spPr>
        <a:solidFill>
          <a:srgbClr val="42A1E6"/>
        </a:solidFill>
      </dgm:spPr>
      <dgm:t>
        <a:bodyPr/>
        <a:lstStyle/>
        <a:p>
          <a:r>
            <a:rPr lang="en-US" dirty="0"/>
            <a:t>2015</a:t>
          </a:r>
        </a:p>
      </dgm:t>
    </dgm:pt>
    <dgm:pt modelId="{87AE79A9-E0BC-4BF3-B432-AE0908615B60}" type="parTrans" cxnId="{AD17997D-FE86-4914-9FC0-EFFC8A5A778F}">
      <dgm:prSet/>
      <dgm:spPr/>
      <dgm:t>
        <a:bodyPr/>
        <a:lstStyle/>
        <a:p>
          <a:endParaRPr lang="en-US"/>
        </a:p>
      </dgm:t>
    </dgm:pt>
    <dgm:pt modelId="{0953355B-3FC6-42C7-8286-ED6E934DB8D4}" type="sibTrans" cxnId="{AD17997D-FE86-4914-9FC0-EFFC8A5A778F}">
      <dgm:prSet/>
      <dgm:spPr/>
      <dgm:t>
        <a:bodyPr/>
        <a:lstStyle/>
        <a:p>
          <a:endParaRPr lang="en-US"/>
        </a:p>
      </dgm:t>
    </dgm:pt>
    <dgm:pt modelId="{84E5314F-AFC1-43B5-9078-39DD20DC845F}">
      <dgm:prSet custT="1"/>
      <dgm:spPr>
        <a:solidFill>
          <a:srgbClr val="5D3E35"/>
        </a:solidFill>
        <a:ln w="25400" cap="flat" cmpd="sng" algn="ctr">
          <a:solidFill>
            <a:prstClr val="white">
              <a:hueOff val="0"/>
              <a:satOff val="0"/>
              <a:lumOff val="0"/>
              <a:alphaOff val="0"/>
            </a:prstClr>
          </a:solidFill>
          <a:prstDash val="solid"/>
        </a:ln>
        <a:effectLst/>
      </dgm:spPr>
      <dgm:t>
        <a:bodyPr spcFirstLastPara="0" vert="horz" wrap="square" lIns="44006" tIns="29337" rIns="14669" bIns="29337" numCol="1" spcCol="1270" anchor="ctr" anchorCtr="0"/>
        <a:lstStyle/>
        <a:p>
          <a:r>
            <a:rPr lang="en-US" sz="1100" kern="1200" dirty="0">
              <a:solidFill>
                <a:prstClr val="white"/>
              </a:solidFill>
              <a:latin typeface="Arial"/>
              <a:ea typeface="+mn-ea"/>
              <a:cs typeface="+mn-cs"/>
            </a:rPr>
            <a:t>2016</a:t>
          </a:r>
        </a:p>
      </dgm:t>
    </dgm:pt>
    <dgm:pt modelId="{93A03C3E-56E6-4C50-ADAA-C94AC494C4D2}" type="parTrans" cxnId="{329C8A86-B6B3-4D67-B4A8-E2F1D0DF2037}">
      <dgm:prSet/>
      <dgm:spPr/>
      <dgm:t>
        <a:bodyPr/>
        <a:lstStyle/>
        <a:p>
          <a:endParaRPr lang="en-US"/>
        </a:p>
      </dgm:t>
    </dgm:pt>
    <dgm:pt modelId="{9D28B7EF-1197-4B64-B361-73826BB7EBFB}" type="sibTrans" cxnId="{329C8A86-B6B3-4D67-B4A8-E2F1D0DF2037}">
      <dgm:prSet/>
      <dgm:spPr/>
      <dgm:t>
        <a:bodyPr/>
        <a:lstStyle/>
        <a:p>
          <a:endParaRPr lang="en-US"/>
        </a:p>
      </dgm:t>
    </dgm:pt>
    <dgm:pt modelId="{0D564FF9-AD28-47C2-BC09-0DA743E217E2}">
      <dgm:prSet/>
      <dgm:spPr>
        <a:solidFill>
          <a:srgbClr val="42A1E6"/>
        </a:solidFill>
      </dgm:spPr>
      <dgm:t>
        <a:bodyPr/>
        <a:lstStyle/>
        <a:p>
          <a:r>
            <a:rPr lang="en-US" dirty="0"/>
            <a:t>2017</a:t>
          </a:r>
        </a:p>
      </dgm:t>
    </dgm:pt>
    <dgm:pt modelId="{7A432658-02D2-4B64-8270-B9324A410FFF}" type="parTrans" cxnId="{B8FD4B66-1556-4706-863B-C665F3859D7A}">
      <dgm:prSet/>
      <dgm:spPr/>
      <dgm:t>
        <a:bodyPr/>
        <a:lstStyle/>
        <a:p>
          <a:endParaRPr lang="en-US"/>
        </a:p>
      </dgm:t>
    </dgm:pt>
    <dgm:pt modelId="{A83C69A1-0B1C-4924-85DA-2D3CB6B9A668}" type="sibTrans" cxnId="{B8FD4B66-1556-4706-863B-C665F3859D7A}">
      <dgm:prSet/>
      <dgm:spPr/>
      <dgm:t>
        <a:bodyPr/>
        <a:lstStyle/>
        <a:p>
          <a:endParaRPr lang="en-US"/>
        </a:p>
      </dgm:t>
    </dgm:pt>
    <dgm:pt modelId="{E5A10B1D-0515-4EA1-A155-0415989EA38D}" type="pres">
      <dgm:prSet presAssocID="{662EB101-563F-4BE4-859B-9BB3CFE70B7D}" presName="Name0" presStyleCnt="0">
        <dgm:presLayoutVars>
          <dgm:dir/>
          <dgm:resizeHandles val="exact"/>
        </dgm:presLayoutVars>
      </dgm:prSet>
      <dgm:spPr/>
    </dgm:pt>
    <dgm:pt modelId="{4DE0692C-3DDB-441D-9CB7-AC65EB945182}" type="pres">
      <dgm:prSet presAssocID="{46350104-34D0-4720-A292-6110435208A8}" presName="parTxOnly" presStyleLbl="node1" presStyleIdx="0" presStyleCnt="19">
        <dgm:presLayoutVars>
          <dgm:bulletEnabled val="1"/>
        </dgm:presLayoutVars>
      </dgm:prSet>
      <dgm:spPr/>
    </dgm:pt>
    <dgm:pt modelId="{90D1030C-B203-41B8-9754-B388C1D77262}" type="pres">
      <dgm:prSet presAssocID="{A5066D8A-1B92-4B23-95F6-CC3E2D6077E4}" presName="parSpace" presStyleCnt="0"/>
      <dgm:spPr/>
    </dgm:pt>
    <dgm:pt modelId="{07AE36FF-ABDE-4B82-8694-F69FF9E7A7A5}" type="pres">
      <dgm:prSet presAssocID="{4AE47B31-B017-4E2F-810F-E8E89B4A23CA}" presName="parTxOnly" presStyleLbl="node1" presStyleIdx="1" presStyleCnt="19">
        <dgm:presLayoutVars>
          <dgm:bulletEnabled val="1"/>
        </dgm:presLayoutVars>
      </dgm:prSet>
      <dgm:spPr/>
    </dgm:pt>
    <dgm:pt modelId="{C24C9BE0-514C-4BA1-BD18-BD105749A1B8}" type="pres">
      <dgm:prSet presAssocID="{A9D55F71-CFBA-4FAC-94ED-131D3D7BCE35}" presName="parSpace" presStyleCnt="0"/>
      <dgm:spPr/>
    </dgm:pt>
    <dgm:pt modelId="{FEEC16BA-CEB1-42B2-B90F-DC870269DF49}" type="pres">
      <dgm:prSet presAssocID="{56E6EDD0-D6B9-4BE9-B8C4-2937C12774D7}" presName="parTxOnly" presStyleLbl="node1" presStyleIdx="2" presStyleCnt="19">
        <dgm:presLayoutVars>
          <dgm:bulletEnabled val="1"/>
        </dgm:presLayoutVars>
      </dgm:prSet>
      <dgm:spPr/>
    </dgm:pt>
    <dgm:pt modelId="{1BA43D2B-B072-4678-B76E-E3145A2E3BF7}" type="pres">
      <dgm:prSet presAssocID="{0D1BB8C0-5D0E-48EE-B23D-F2F4E23DAC2C}" presName="parSpace" presStyleCnt="0"/>
      <dgm:spPr/>
    </dgm:pt>
    <dgm:pt modelId="{F625143A-E456-4160-8E51-60EAABE0EF5A}" type="pres">
      <dgm:prSet presAssocID="{EBF04266-B64E-4CE9-8736-B10F1AA9AD88}" presName="parTxOnly" presStyleLbl="node1" presStyleIdx="3" presStyleCnt="19">
        <dgm:presLayoutVars>
          <dgm:bulletEnabled val="1"/>
        </dgm:presLayoutVars>
      </dgm:prSet>
      <dgm:spPr/>
    </dgm:pt>
    <dgm:pt modelId="{8AC2AC4A-78A3-4202-B977-CE0278EAAA3A}" type="pres">
      <dgm:prSet presAssocID="{5FE495BD-941C-4F65-9EC4-0CEF1FEDE1E0}" presName="parSpace" presStyleCnt="0"/>
      <dgm:spPr/>
    </dgm:pt>
    <dgm:pt modelId="{42343A13-2833-49DA-AF6D-11E388399CD1}" type="pres">
      <dgm:prSet presAssocID="{D2F213D3-B783-4C68-97F6-D958AF332ED1}" presName="parTxOnly" presStyleLbl="node1" presStyleIdx="4" presStyleCnt="19">
        <dgm:presLayoutVars>
          <dgm:bulletEnabled val="1"/>
        </dgm:presLayoutVars>
      </dgm:prSet>
      <dgm:spPr/>
    </dgm:pt>
    <dgm:pt modelId="{7ABDBCB2-D1F4-4EA0-88CE-1478C1148EE9}" type="pres">
      <dgm:prSet presAssocID="{75D4CE17-D6BB-44BA-A627-BD575748C16D}" presName="parSpace" presStyleCnt="0"/>
      <dgm:spPr/>
    </dgm:pt>
    <dgm:pt modelId="{C9CFAC0B-AE63-4033-96BE-8635E8FCB0F0}" type="pres">
      <dgm:prSet presAssocID="{A476A839-05D4-4491-97C0-E24BA4931F22}" presName="parTxOnly" presStyleLbl="node1" presStyleIdx="5" presStyleCnt="19">
        <dgm:presLayoutVars>
          <dgm:bulletEnabled val="1"/>
        </dgm:presLayoutVars>
      </dgm:prSet>
      <dgm:spPr/>
    </dgm:pt>
    <dgm:pt modelId="{469833AA-4943-4B1F-8584-36422F310473}" type="pres">
      <dgm:prSet presAssocID="{FA965A98-31E6-4673-AFD9-C3778CACF002}" presName="parSpace" presStyleCnt="0"/>
      <dgm:spPr/>
    </dgm:pt>
    <dgm:pt modelId="{DC85A811-FCDB-4544-9AB7-77B4CBD1CD78}" type="pres">
      <dgm:prSet presAssocID="{8AEF3A8C-CCAC-4DF3-AAF9-545986BCC2AE}" presName="parTxOnly" presStyleLbl="node1" presStyleIdx="6" presStyleCnt="19">
        <dgm:presLayoutVars>
          <dgm:bulletEnabled val="1"/>
        </dgm:presLayoutVars>
      </dgm:prSet>
      <dgm:spPr/>
    </dgm:pt>
    <dgm:pt modelId="{66B90661-3E0A-4C0B-8E84-53EFC8A3D582}" type="pres">
      <dgm:prSet presAssocID="{923F5ABB-7DC1-4F0F-B029-3B208FDF643A}" presName="parSpace" presStyleCnt="0"/>
      <dgm:spPr/>
    </dgm:pt>
    <dgm:pt modelId="{9891E296-1965-4F7B-A1B2-9F9B4FBF52BF}" type="pres">
      <dgm:prSet presAssocID="{0317B3D3-8712-40FF-95BB-EB7160E48EAF}" presName="parTxOnly" presStyleLbl="node1" presStyleIdx="7" presStyleCnt="19">
        <dgm:presLayoutVars>
          <dgm:bulletEnabled val="1"/>
        </dgm:presLayoutVars>
      </dgm:prSet>
      <dgm:spPr/>
    </dgm:pt>
    <dgm:pt modelId="{0A227FE9-EED9-4691-9561-64BF77614359}" type="pres">
      <dgm:prSet presAssocID="{CEFC1144-95B4-426C-83DA-21A4864444E6}" presName="parSpace" presStyleCnt="0"/>
      <dgm:spPr/>
    </dgm:pt>
    <dgm:pt modelId="{59524449-0B1D-4869-883A-F810A118A717}" type="pres">
      <dgm:prSet presAssocID="{543FEBCD-A739-46F6-8D3B-CF2D89E1BC82}" presName="parTxOnly" presStyleLbl="node1" presStyleIdx="8" presStyleCnt="19">
        <dgm:presLayoutVars>
          <dgm:bulletEnabled val="1"/>
        </dgm:presLayoutVars>
      </dgm:prSet>
      <dgm:spPr/>
    </dgm:pt>
    <dgm:pt modelId="{A349E724-8A6F-45A5-84D1-4B89177E3FAD}" type="pres">
      <dgm:prSet presAssocID="{0DCAC331-1801-4E54-8262-40960A34B468}" presName="parSpace" presStyleCnt="0"/>
      <dgm:spPr/>
    </dgm:pt>
    <dgm:pt modelId="{65D581BA-D0A8-4CFD-8D9C-4C86E32710A0}" type="pres">
      <dgm:prSet presAssocID="{9193ACC0-8A44-4F26-9924-864E2C1F8E97}" presName="parTxOnly" presStyleLbl="node1" presStyleIdx="9" presStyleCnt="19">
        <dgm:presLayoutVars>
          <dgm:bulletEnabled val="1"/>
        </dgm:presLayoutVars>
      </dgm:prSet>
      <dgm:spPr/>
    </dgm:pt>
    <dgm:pt modelId="{B7B361C8-A8AB-4A0C-BD9B-C5530F40E439}" type="pres">
      <dgm:prSet presAssocID="{369A2F52-4A6D-46EB-B2AD-AEFDEE9EEE24}" presName="parSpace" presStyleCnt="0"/>
      <dgm:spPr/>
    </dgm:pt>
    <dgm:pt modelId="{633C7F45-AC02-4494-834F-8099234E8B3B}" type="pres">
      <dgm:prSet presAssocID="{F7B4B5DC-4250-4544-9BC3-6D2C31524F7B}" presName="parTxOnly" presStyleLbl="node1" presStyleIdx="10" presStyleCnt="19">
        <dgm:presLayoutVars>
          <dgm:bulletEnabled val="1"/>
        </dgm:presLayoutVars>
      </dgm:prSet>
      <dgm:spPr/>
    </dgm:pt>
    <dgm:pt modelId="{E98A3B45-4A5F-4CAF-AE56-FE244AAD904F}" type="pres">
      <dgm:prSet presAssocID="{BE358B4F-90E9-4342-824E-25347D68476B}" presName="parSpace" presStyleCnt="0"/>
      <dgm:spPr/>
    </dgm:pt>
    <dgm:pt modelId="{D5928987-C016-4EDD-A96E-32F277803745}" type="pres">
      <dgm:prSet presAssocID="{7CA7CED7-9986-465F-917B-EAEE215DDF79}" presName="parTxOnly" presStyleLbl="node1" presStyleIdx="11" presStyleCnt="19">
        <dgm:presLayoutVars>
          <dgm:bulletEnabled val="1"/>
        </dgm:presLayoutVars>
      </dgm:prSet>
      <dgm:spPr/>
    </dgm:pt>
    <dgm:pt modelId="{EDAA6E46-2068-4BF9-BC6B-ABFC410E7939}" type="pres">
      <dgm:prSet presAssocID="{941A3582-98D7-460A-BA34-70DFE86D92DA}" presName="parSpace" presStyleCnt="0"/>
      <dgm:spPr/>
    </dgm:pt>
    <dgm:pt modelId="{1BD9BEDB-D26E-435D-B016-A414229DF997}" type="pres">
      <dgm:prSet presAssocID="{881AD559-274C-4550-BD7B-46C234E670D3}" presName="parTxOnly" presStyleLbl="node1" presStyleIdx="12" presStyleCnt="19">
        <dgm:presLayoutVars>
          <dgm:bulletEnabled val="1"/>
        </dgm:presLayoutVars>
      </dgm:prSet>
      <dgm:spPr/>
    </dgm:pt>
    <dgm:pt modelId="{10AFF31E-4E6C-44C9-BF21-0488DE5C1A87}" type="pres">
      <dgm:prSet presAssocID="{5BC7C9CE-F5A6-4178-9EB6-8A9F0AB6783F}" presName="parSpace" presStyleCnt="0"/>
      <dgm:spPr/>
    </dgm:pt>
    <dgm:pt modelId="{34D6BDF3-27D2-40B1-B3E4-F296C6FB99E6}" type="pres">
      <dgm:prSet presAssocID="{490C4814-8563-4FE5-AEED-3809B1DD77EC}" presName="parTxOnly" presStyleLbl="node1" presStyleIdx="13" presStyleCnt="19">
        <dgm:presLayoutVars>
          <dgm:bulletEnabled val="1"/>
        </dgm:presLayoutVars>
      </dgm:prSet>
      <dgm:spPr/>
    </dgm:pt>
    <dgm:pt modelId="{698B41D5-C4CE-465B-BE35-541CC9189D4E}" type="pres">
      <dgm:prSet presAssocID="{05131C34-115C-4BE4-A62A-E0437024EE56}" presName="parSpace" presStyleCnt="0"/>
      <dgm:spPr/>
    </dgm:pt>
    <dgm:pt modelId="{72761FA0-C4A2-4E81-A61F-09DBD3E6F192}" type="pres">
      <dgm:prSet presAssocID="{A4C9388F-C3CA-46BD-B379-4692B36428B9}" presName="parTxOnly" presStyleLbl="node1" presStyleIdx="14" presStyleCnt="19">
        <dgm:presLayoutVars>
          <dgm:bulletEnabled val="1"/>
        </dgm:presLayoutVars>
      </dgm:prSet>
      <dgm:spPr/>
    </dgm:pt>
    <dgm:pt modelId="{7E947AAE-1EE7-4C3D-9CD3-38D615C0D467}" type="pres">
      <dgm:prSet presAssocID="{51B3B1C5-06AE-4E12-8C53-7A41AF05AF7B}" presName="parSpace" presStyleCnt="0"/>
      <dgm:spPr/>
    </dgm:pt>
    <dgm:pt modelId="{F2C27029-DA29-4EAE-A95D-4F799C47233E}" type="pres">
      <dgm:prSet presAssocID="{C13370AD-9061-45B3-9A5C-CECF3009F622}" presName="parTxOnly" presStyleLbl="node1" presStyleIdx="15" presStyleCnt="19">
        <dgm:presLayoutVars>
          <dgm:bulletEnabled val="1"/>
        </dgm:presLayoutVars>
      </dgm:prSet>
      <dgm:spPr/>
    </dgm:pt>
    <dgm:pt modelId="{51EBA7D6-F2BA-48BA-B27F-09C0BC5EC69D}" type="pres">
      <dgm:prSet presAssocID="{E0AA87FE-733C-4897-8581-642540D9222F}" presName="parSpace" presStyleCnt="0"/>
      <dgm:spPr/>
    </dgm:pt>
    <dgm:pt modelId="{4FDAC698-6722-4CF2-A4E7-C1366BBD01FF}" type="pres">
      <dgm:prSet presAssocID="{2ED91E55-3771-4C7B-B936-74EE7266DAAF}" presName="parTxOnly" presStyleLbl="node1" presStyleIdx="16" presStyleCnt="19">
        <dgm:presLayoutVars>
          <dgm:bulletEnabled val="1"/>
        </dgm:presLayoutVars>
      </dgm:prSet>
      <dgm:spPr/>
    </dgm:pt>
    <dgm:pt modelId="{3FEC802D-9D0D-4E93-997B-4CBEDA5FA721}" type="pres">
      <dgm:prSet presAssocID="{0953355B-3FC6-42C7-8286-ED6E934DB8D4}" presName="parSpace" presStyleCnt="0"/>
      <dgm:spPr/>
    </dgm:pt>
    <dgm:pt modelId="{814C29E1-EFC2-4D33-B32A-9C7E43AE66F5}" type="pres">
      <dgm:prSet presAssocID="{84E5314F-AFC1-43B5-9078-39DD20DC845F}" presName="parTxOnly" presStyleLbl="node1" presStyleIdx="17" presStyleCnt="19">
        <dgm:presLayoutVars>
          <dgm:bulletEnabled val="1"/>
        </dgm:presLayoutVars>
      </dgm:prSet>
      <dgm:spPr>
        <a:xfrm>
          <a:off x="8641920" y="225496"/>
          <a:ext cx="634793" cy="253917"/>
        </a:xfrm>
        <a:prstGeom prst="chevron">
          <a:avLst/>
        </a:prstGeom>
      </dgm:spPr>
    </dgm:pt>
    <dgm:pt modelId="{950D1D6E-B83B-4FAE-BD24-290BC7969F05}" type="pres">
      <dgm:prSet presAssocID="{9D28B7EF-1197-4B64-B361-73826BB7EBFB}" presName="parSpace" presStyleCnt="0"/>
      <dgm:spPr/>
    </dgm:pt>
    <dgm:pt modelId="{397AF4DE-6B08-4B36-B943-0C7A11D26B12}" type="pres">
      <dgm:prSet presAssocID="{0D564FF9-AD28-47C2-BC09-0DA743E217E2}" presName="parTxOnly" presStyleLbl="node1" presStyleIdx="18" presStyleCnt="19">
        <dgm:presLayoutVars>
          <dgm:bulletEnabled val="1"/>
        </dgm:presLayoutVars>
      </dgm:prSet>
      <dgm:spPr/>
    </dgm:pt>
  </dgm:ptLst>
  <dgm:cxnLst>
    <dgm:cxn modelId="{2C3A2305-1ACE-4792-80CA-8B76D9D3D0EE}" srcId="{662EB101-563F-4BE4-859B-9BB3CFE70B7D}" destId="{EBF04266-B64E-4CE9-8736-B10F1AA9AD88}" srcOrd="3" destOrd="0" parTransId="{03451297-AE0B-4A30-98E7-E27E9171CC88}" sibTransId="{5FE495BD-941C-4F65-9EC4-0CEF1FEDE1E0}"/>
    <dgm:cxn modelId="{6309ED07-E37E-466E-9E3E-559A3EA4E0B3}" type="presOf" srcId="{662EB101-563F-4BE4-859B-9BB3CFE70B7D}" destId="{E5A10B1D-0515-4EA1-A155-0415989EA38D}" srcOrd="0" destOrd="0" presId="urn:microsoft.com/office/officeart/2005/8/layout/hChevron3"/>
    <dgm:cxn modelId="{2250750A-5034-4A32-A087-215B733F0E25}" srcId="{662EB101-563F-4BE4-859B-9BB3CFE70B7D}" destId="{56E6EDD0-D6B9-4BE9-B8C4-2937C12774D7}" srcOrd="2" destOrd="0" parTransId="{3E166846-DABC-4EA0-92EA-BA534A6A2690}" sibTransId="{0D1BB8C0-5D0E-48EE-B23D-F2F4E23DAC2C}"/>
    <dgm:cxn modelId="{939B2A17-ED05-4163-8785-9A713F2BD1EE}" type="presOf" srcId="{EBF04266-B64E-4CE9-8736-B10F1AA9AD88}" destId="{F625143A-E456-4160-8E51-60EAABE0EF5A}" srcOrd="0" destOrd="0" presId="urn:microsoft.com/office/officeart/2005/8/layout/hChevron3"/>
    <dgm:cxn modelId="{E6EDAE1B-5007-42C2-BE71-C5082F757E85}" srcId="{662EB101-563F-4BE4-859B-9BB3CFE70B7D}" destId="{9193ACC0-8A44-4F26-9924-864E2C1F8E97}" srcOrd="9" destOrd="0" parTransId="{6B2100C6-8929-46F0-89F3-9F2472AC4FCB}" sibTransId="{369A2F52-4A6D-46EB-B2AD-AEFDEE9EEE24}"/>
    <dgm:cxn modelId="{46CB9F20-5E29-4AF8-8245-8E2694F13E0E}" type="presOf" srcId="{F7B4B5DC-4250-4544-9BC3-6D2C31524F7B}" destId="{633C7F45-AC02-4494-834F-8099234E8B3B}" srcOrd="0" destOrd="0" presId="urn:microsoft.com/office/officeart/2005/8/layout/hChevron3"/>
    <dgm:cxn modelId="{79844223-FBEE-4899-80D1-05B12C17EEA2}" srcId="{662EB101-563F-4BE4-859B-9BB3CFE70B7D}" destId="{8AEF3A8C-CCAC-4DF3-AAF9-545986BCC2AE}" srcOrd="6" destOrd="0" parTransId="{839057D5-5B04-479A-92A5-1115FE3CC7A0}" sibTransId="{923F5ABB-7DC1-4F0F-B029-3B208FDF643A}"/>
    <dgm:cxn modelId="{F0763529-CE3E-443C-A7B0-4DB8F1F51DE3}" srcId="{662EB101-563F-4BE4-859B-9BB3CFE70B7D}" destId="{490C4814-8563-4FE5-AEED-3809B1DD77EC}" srcOrd="13" destOrd="0" parTransId="{FC85A622-57EA-4C6F-9750-7AB89D030334}" sibTransId="{05131C34-115C-4BE4-A62A-E0437024EE56}"/>
    <dgm:cxn modelId="{D9506329-5A63-4A45-8D84-CB2DFE6FFB9F}" type="presOf" srcId="{C13370AD-9061-45B3-9A5C-CECF3009F622}" destId="{F2C27029-DA29-4EAE-A95D-4F799C47233E}" srcOrd="0" destOrd="0" presId="urn:microsoft.com/office/officeart/2005/8/layout/hChevron3"/>
    <dgm:cxn modelId="{AB0E8F35-7E09-460D-A1CC-CEBD162B6169}" type="presOf" srcId="{84E5314F-AFC1-43B5-9078-39DD20DC845F}" destId="{814C29E1-EFC2-4D33-B32A-9C7E43AE66F5}" srcOrd="0" destOrd="0" presId="urn:microsoft.com/office/officeart/2005/8/layout/hChevron3"/>
    <dgm:cxn modelId="{A80F7038-40F5-45A8-A845-CCD91A17BCA1}" srcId="{662EB101-563F-4BE4-859B-9BB3CFE70B7D}" destId="{7CA7CED7-9986-465F-917B-EAEE215DDF79}" srcOrd="11" destOrd="0" parTransId="{3FE3E921-AC30-4AA1-A5A5-B0050EB74088}" sibTransId="{941A3582-98D7-460A-BA34-70DFE86D92DA}"/>
    <dgm:cxn modelId="{8D14275C-9593-443D-9F2A-5AAECE7B407B}" type="presOf" srcId="{881AD559-274C-4550-BD7B-46C234E670D3}" destId="{1BD9BEDB-D26E-435D-B016-A414229DF997}" srcOrd="0" destOrd="0" presId="urn:microsoft.com/office/officeart/2005/8/layout/hChevron3"/>
    <dgm:cxn modelId="{E092B85C-EEAF-4E53-916C-A1C63F2490EF}" type="presOf" srcId="{46350104-34D0-4720-A292-6110435208A8}" destId="{4DE0692C-3DDB-441D-9CB7-AC65EB945182}" srcOrd="0" destOrd="0" presId="urn:microsoft.com/office/officeart/2005/8/layout/hChevron3"/>
    <dgm:cxn modelId="{D04ED061-AC3D-4206-93D5-C91108DB9E37}" srcId="{662EB101-563F-4BE4-859B-9BB3CFE70B7D}" destId="{4AE47B31-B017-4E2F-810F-E8E89B4A23CA}" srcOrd="1" destOrd="0" parTransId="{DD0DD7F4-075C-439B-AA29-4BB439CAD8FE}" sibTransId="{A9D55F71-CFBA-4FAC-94ED-131D3D7BCE35}"/>
    <dgm:cxn modelId="{98BE3963-E446-4750-8353-52970C2F9716}" srcId="{662EB101-563F-4BE4-859B-9BB3CFE70B7D}" destId="{F7B4B5DC-4250-4544-9BC3-6D2C31524F7B}" srcOrd="10" destOrd="0" parTransId="{7C056767-C9A0-426B-9BA1-1C77C8F87F36}" sibTransId="{BE358B4F-90E9-4342-824E-25347D68476B}"/>
    <dgm:cxn modelId="{B8FD4B66-1556-4706-863B-C665F3859D7A}" srcId="{662EB101-563F-4BE4-859B-9BB3CFE70B7D}" destId="{0D564FF9-AD28-47C2-BC09-0DA743E217E2}" srcOrd="18" destOrd="0" parTransId="{7A432658-02D2-4B64-8270-B9324A410FFF}" sibTransId="{A83C69A1-0B1C-4924-85DA-2D3CB6B9A668}"/>
    <dgm:cxn modelId="{157CC566-A259-4EBC-B04C-A7363CC663EE}" type="presOf" srcId="{0317B3D3-8712-40FF-95BB-EB7160E48EAF}" destId="{9891E296-1965-4F7B-A1B2-9F9B4FBF52BF}" srcOrd="0" destOrd="0" presId="urn:microsoft.com/office/officeart/2005/8/layout/hChevron3"/>
    <dgm:cxn modelId="{BD8B366A-84AD-42B9-8481-5A9D19226464}" type="presOf" srcId="{D2F213D3-B783-4C68-97F6-D958AF332ED1}" destId="{42343A13-2833-49DA-AF6D-11E388399CD1}" srcOrd="0" destOrd="0" presId="urn:microsoft.com/office/officeart/2005/8/layout/hChevron3"/>
    <dgm:cxn modelId="{AD17997D-FE86-4914-9FC0-EFFC8A5A778F}" srcId="{662EB101-563F-4BE4-859B-9BB3CFE70B7D}" destId="{2ED91E55-3771-4C7B-B936-74EE7266DAAF}" srcOrd="16" destOrd="0" parTransId="{87AE79A9-E0BC-4BF3-B432-AE0908615B60}" sibTransId="{0953355B-3FC6-42C7-8286-ED6E934DB8D4}"/>
    <dgm:cxn modelId="{2F42F183-ED4C-4065-B64F-4BCBFF196A2B}" type="presOf" srcId="{A4C9388F-C3CA-46BD-B379-4692B36428B9}" destId="{72761FA0-C4A2-4E81-A61F-09DBD3E6F192}" srcOrd="0" destOrd="0" presId="urn:microsoft.com/office/officeart/2005/8/layout/hChevron3"/>
    <dgm:cxn modelId="{329C8A86-B6B3-4D67-B4A8-E2F1D0DF2037}" srcId="{662EB101-563F-4BE4-859B-9BB3CFE70B7D}" destId="{84E5314F-AFC1-43B5-9078-39DD20DC845F}" srcOrd="17" destOrd="0" parTransId="{93A03C3E-56E6-4C50-ADAA-C94AC494C4D2}" sibTransId="{9D28B7EF-1197-4B64-B361-73826BB7EBFB}"/>
    <dgm:cxn modelId="{8E841187-7B37-4774-975E-0F3E7133C99F}" srcId="{662EB101-563F-4BE4-859B-9BB3CFE70B7D}" destId="{C13370AD-9061-45B3-9A5C-CECF3009F622}" srcOrd="15" destOrd="0" parTransId="{74E37AC9-AD16-4215-ABF6-A081F54AC7FB}" sibTransId="{E0AA87FE-733C-4897-8581-642540D9222F}"/>
    <dgm:cxn modelId="{D937508C-2AFD-4609-8F92-BC825AD5324B}" srcId="{662EB101-563F-4BE4-859B-9BB3CFE70B7D}" destId="{0317B3D3-8712-40FF-95BB-EB7160E48EAF}" srcOrd="7" destOrd="0" parTransId="{18494195-58EB-44B0-8A3E-C212DF97D965}" sibTransId="{CEFC1144-95B4-426C-83DA-21A4864444E6}"/>
    <dgm:cxn modelId="{E2B29B8F-0DC9-445C-A8A7-D1F0D6DC47BC}" type="presOf" srcId="{4AE47B31-B017-4E2F-810F-E8E89B4A23CA}" destId="{07AE36FF-ABDE-4B82-8694-F69FF9E7A7A5}" srcOrd="0" destOrd="0" presId="urn:microsoft.com/office/officeart/2005/8/layout/hChevron3"/>
    <dgm:cxn modelId="{6251D991-A7A9-4CA1-A424-78FD9827CB19}" type="presOf" srcId="{543FEBCD-A739-46F6-8D3B-CF2D89E1BC82}" destId="{59524449-0B1D-4869-883A-F810A118A717}" srcOrd="0" destOrd="0" presId="urn:microsoft.com/office/officeart/2005/8/layout/hChevron3"/>
    <dgm:cxn modelId="{8181BC96-CE77-4922-8411-CE5F41271E8C}" srcId="{662EB101-563F-4BE4-859B-9BB3CFE70B7D}" destId="{D2F213D3-B783-4C68-97F6-D958AF332ED1}" srcOrd="4" destOrd="0" parTransId="{AA733C93-FD4F-4216-98E5-693EC0017CEF}" sibTransId="{75D4CE17-D6BB-44BA-A627-BD575748C16D}"/>
    <dgm:cxn modelId="{80F21C97-EA56-4E77-BC6B-2DA5EC46292D}" type="presOf" srcId="{7CA7CED7-9986-465F-917B-EAEE215DDF79}" destId="{D5928987-C016-4EDD-A96E-32F277803745}" srcOrd="0" destOrd="0" presId="urn:microsoft.com/office/officeart/2005/8/layout/hChevron3"/>
    <dgm:cxn modelId="{F89680A6-6E7F-4DDE-B938-5CE55EA58966}" type="presOf" srcId="{9193ACC0-8A44-4F26-9924-864E2C1F8E97}" destId="{65D581BA-D0A8-4CFD-8D9C-4C86E32710A0}" srcOrd="0" destOrd="0" presId="urn:microsoft.com/office/officeart/2005/8/layout/hChevron3"/>
    <dgm:cxn modelId="{94F7E6B6-0CED-4745-A958-501C7617CB2E}" type="presOf" srcId="{490C4814-8563-4FE5-AEED-3809B1DD77EC}" destId="{34D6BDF3-27D2-40B1-B3E4-F296C6FB99E6}" srcOrd="0" destOrd="0" presId="urn:microsoft.com/office/officeart/2005/8/layout/hChevron3"/>
    <dgm:cxn modelId="{0BAECEBB-A924-4ECE-8F77-7C3484FC39F3}" type="presOf" srcId="{A476A839-05D4-4491-97C0-E24BA4931F22}" destId="{C9CFAC0B-AE63-4033-96BE-8635E8FCB0F0}" srcOrd="0" destOrd="0" presId="urn:microsoft.com/office/officeart/2005/8/layout/hChevron3"/>
    <dgm:cxn modelId="{BFAB2DC1-92F9-4BF6-BDF4-25E39FD6D75F}" srcId="{662EB101-563F-4BE4-859B-9BB3CFE70B7D}" destId="{46350104-34D0-4720-A292-6110435208A8}" srcOrd="0" destOrd="0" parTransId="{CCCC60DE-7A15-4B7C-BD46-3EC63656ABAB}" sibTransId="{A5066D8A-1B92-4B23-95F6-CC3E2D6077E4}"/>
    <dgm:cxn modelId="{F555ABC4-F804-465A-A340-A02CE8FB69DC}" type="presOf" srcId="{0D564FF9-AD28-47C2-BC09-0DA743E217E2}" destId="{397AF4DE-6B08-4B36-B943-0C7A11D26B12}" srcOrd="0" destOrd="0" presId="urn:microsoft.com/office/officeart/2005/8/layout/hChevron3"/>
    <dgm:cxn modelId="{BE152CCA-C620-4574-A2AF-E15572A7945F}" type="presOf" srcId="{8AEF3A8C-CCAC-4DF3-AAF9-545986BCC2AE}" destId="{DC85A811-FCDB-4544-9AB7-77B4CBD1CD78}" srcOrd="0" destOrd="0" presId="urn:microsoft.com/office/officeart/2005/8/layout/hChevron3"/>
    <dgm:cxn modelId="{71CEACCA-704E-4584-A495-2A42143973E1}" srcId="{662EB101-563F-4BE4-859B-9BB3CFE70B7D}" destId="{543FEBCD-A739-46F6-8D3B-CF2D89E1BC82}" srcOrd="8" destOrd="0" parTransId="{C353EE20-3745-4B65-89E8-7BF6FBB2CC5C}" sibTransId="{0DCAC331-1801-4E54-8262-40960A34B468}"/>
    <dgm:cxn modelId="{CD2045CB-7342-4A07-9030-2E09DF8D6F72}" srcId="{662EB101-563F-4BE4-859B-9BB3CFE70B7D}" destId="{A4C9388F-C3CA-46BD-B379-4692B36428B9}" srcOrd="14" destOrd="0" parTransId="{18091FCE-97F9-4471-A47A-4D30C039BD44}" sibTransId="{51B3B1C5-06AE-4E12-8C53-7A41AF05AF7B}"/>
    <dgm:cxn modelId="{DC6BEBD3-A6B0-4759-B0CB-F4FEEB59D1D0}" srcId="{662EB101-563F-4BE4-859B-9BB3CFE70B7D}" destId="{881AD559-274C-4550-BD7B-46C234E670D3}" srcOrd="12" destOrd="0" parTransId="{E823258F-5386-40C3-A72F-492DA5A11F45}" sibTransId="{5BC7C9CE-F5A6-4178-9EB6-8A9F0AB6783F}"/>
    <dgm:cxn modelId="{3FC2CED9-5B66-455A-A665-6FFEA14073CC}" type="presOf" srcId="{2ED91E55-3771-4C7B-B936-74EE7266DAAF}" destId="{4FDAC698-6722-4CF2-A4E7-C1366BBD01FF}" srcOrd="0" destOrd="0" presId="urn:microsoft.com/office/officeart/2005/8/layout/hChevron3"/>
    <dgm:cxn modelId="{CFF4D2E5-960B-4540-B446-63D83D8E7032}" type="presOf" srcId="{56E6EDD0-D6B9-4BE9-B8C4-2937C12774D7}" destId="{FEEC16BA-CEB1-42B2-B90F-DC870269DF49}" srcOrd="0" destOrd="0" presId="urn:microsoft.com/office/officeart/2005/8/layout/hChevron3"/>
    <dgm:cxn modelId="{495D02F8-0680-4708-B93E-2EE9B8AE23E7}" srcId="{662EB101-563F-4BE4-859B-9BB3CFE70B7D}" destId="{A476A839-05D4-4491-97C0-E24BA4931F22}" srcOrd="5" destOrd="0" parTransId="{9CE1373C-6541-4936-B2DA-8A272FDBE996}" sibTransId="{FA965A98-31E6-4673-AFD9-C3778CACF002}"/>
    <dgm:cxn modelId="{5FC9D072-C369-4FD0-A558-6FDE23A4EED8}" type="presParOf" srcId="{E5A10B1D-0515-4EA1-A155-0415989EA38D}" destId="{4DE0692C-3DDB-441D-9CB7-AC65EB945182}" srcOrd="0" destOrd="0" presId="urn:microsoft.com/office/officeart/2005/8/layout/hChevron3"/>
    <dgm:cxn modelId="{AD996140-4A4F-41C4-8332-B9467B3B9F14}" type="presParOf" srcId="{E5A10B1D-0515-4EA1-A155-0415989EA38D}" destId="{90D1030C-B203-41B8-9754-B388C1D77262}" srcOrd="1" destOrd="0" presId="urn:microsoft.com/office/officeart/2005/8/layout/hChevron3"/>
    <dgm:cxn modelId="{2A49D026-1722-4FFE-A27B-0AB5F659E1F2}" type="presParOf" srcId="{E5A10B1D-0515-4EA1-A155-0415989EA38D}" destId="{07AE36FF-ABDE-4B82-8694-F69FF9E7A7A5}" srcOrd="2" destOrd="0" presId="urn:microsoft.com/office/officeart/2005/8/layout/hChevron3"/>
    <dgm:cxn modelId="{763238F4-7EB0-4961-ADE5-B13F0B7E106F}" type="presParOf" srcId="{E5A10B1D-0515-4EA1-A155-0415989EA38D}" destId="{C24C9BE0-514C-4BA1-BD18-BD105749A1B8}" srcOrd="3" destOrd="0" presId="urn:microsoft.com/office/officeart/2005/8/layout/hChevron3"/>
    <dgm:cxn modelId="{6BE9A9DF-9649-42C4-89A9-A83FCD22827F}" type="presParOf" srcId="{E5A10B1D-0515-4EA1-A155-0415989EA38D}" destId="{FEEC16BA-CEB1-42B2-B90F-DC870269DF49}" srcOrd="4" destOrd="0" presId="urn:microsoft.com/office/officeart/2005/8/layout/hChevron3"/>
    <dgm:cxn modelId="{BC34C979-564C-4A9B-B004-3092B5F7BE0F}" type="presParOf" srcId="{E5A10B1D-0515-4EA1-A155-0415989EA38D}" destId="{1BA43D2B-B072-4678-B76E-E3145A2E3BF7}" srcOrd="5" destOrd="0" presId="urn:microsoft.com/office/officeart/2005/8/layout/hChevron3"/>
    <dgm:cxn modelId="{039853F8-1137-4CA9-8E65-A35909FEA791}" type="presParOf" srcId="{E5A10B1D-0515-4EA1-A155-0415989EA38D}" destId="{F625143A-E456-4160-8E51-60EAABE0EF5A}" srcOrd="6" destOrd="0" presId="urn:microsoft.com/office/officeart/2005/8/layout/hChevron3"/>
    <dgm:cxn modelId="{3E32070B-0147-4AE2-B5D3-79ACCD3BF80C}" type="presParOf" srcId="{E5A10B1D-0515-4EA1-A155-0415989EA38D}" destId="{8AC2AC4A-78A3-4202-B977-CE0278EAAA3A}" srcOrd="7" destOrd="0" presId="urn:microsoft.com/office/officeart/2005/8/layout/hChevron3"/>
    <dgm:cxn modelId="{0CC2124F-3845-4AEB-A06A-E2AB433D5C28}" type="presParOf" srcId="{E5A10B1D-0515-4EA1-A155-0415989EA38D}" destId="{42343A13-2833-49DA-AF6D-11E388399CD1}" srcOrd="8" destOrd="0" presId="urn:microsoft.com/office/officeart/2005/8/layout/hChevron3"/>
    <dgm:cxn modelId="{0258D14E-AF0D-43A0-98CC-678471D0AF08}" type="presParOf" srcId="{E5A10B1D-0515-4EA1-A155-0415989EA38D}" destId="{7ABDBCB2-D1F4-4EA0-88CE-1478C1148EE9}" srcOrd="9" destOrd="0" presId="urn:microsoft.com/office/officeart/2005/8/layout/hChevron3"/>
    <dgm:cxn modelId="{E88D3A16-EB60-48B5-A212-B7AE925E0563}" type="presParOf" srcId="{E5A10B1D-0515-4EA1-A155-0415989EA38D}" destId="{C9CFAC0B-AE63-4033-96BE-8635E8FCB0F0}" srcOrd="10" destOrd="0" presId="urn:microsoft.com/office/officeart/2005/8/layout/hChevron3"/>
    <dgm:cxn modelId="{39838CDB-FD34-4946-B0F0-60A0C73A83FA}" type="presParOf" srcId="{E5A10B1D-0515-4EA1-A155-0415989EA38D}" destId="{469833AA-4943-4B1F-8584-36422F310473}" srcOrd="11" destOrd="0" presId="urn:microsoft.com/office/officeart/2005/8/layout/hChevron3"/>
    <dgm:cxn modelId="{EC339191-7F59-49D9-B847-662863ACD0E9}" type="presParOf" srcId="{E5A10B1D-0515-4EA1-A155-0415989EA38D}" destId="{DC85A811-FCDB-4544-9AB7-77B4CBD1CD78}" srcOrd="12" destOrd="0" presId="urn:microsoft.com/office/officeart/2005/8/layout/hChevron3"/>
    <dgm:cxn modelId="{88D77784-CF46-4709-A10E-0F852C543FF9}" type="presParOf" srcId="{E5A10B1D-0515-4EA1-A155-0415989EA38D}" destId="{66B90661-3E0A-4C0B-8E84-53EFC8A3D582}" srcOrd="13" destOrd="0" presId="urn:microsoft.com/office/officeart/2005/8/layout/hChevron3"/>
    <dgm:cxn modelId="{9C6FBD72-4542-42DC-A4F5-4F8155DCC6EF}" type="presParOf" srcId="{E5A10B1D-0515-4EA1-A155-0415989EA38D}" destId="{9891E296-1965-4F7B-A1B2-9F9B4FBF52BF}" srcOrd="14" destOrd="0" presId="urn:microsoft.com/office/officeart/2005/8/layout/hChevron3"/>
    <dgm:cxn modelId="{3B097CAE-15A0-484D-9C28-3F0DCA6F2909}" type="presParOf" srcId="{E5A10B1D-0515-4EA1-A155-0415989EA38D}" destId="{0A227FE9-EED9-4691-9561-64BF77614359}" srcOrd="15" destOrd="0" presId="urn:microsoft.com/office/officeart/2005/8/layout/hChevron3"/>
    <dgm:cxn modelId="{C30C0CD1-13AC-45AC-9CBC-A101FE449C68}" type="presParOf" srcId="{E5A10B1D-0515-4EA1-A155-0415989EA38D}" destId="{59524449-0B1D-4869-883A-F810A118A717}" srcOrd="16" destOrd="0" presId="urn:microsoft.com/office/officeart/2005/8/layout/hChevron3"/>
    <dgm:cxn modelId="{F8611BBD-4964-43E7-A1A5-2BC728E017D4}" type="presParOf" srcId="{E5A10B1D-0515-4EA1-A155-0415989EA38D}" destId="{A349E724-8A6F-45A5-84D1-4B89177E3FAD}" srcOrd="17" destOrd="0" presId="urn:microsoft.com/office/officeart/2005/8/layout/hChevron3"/>
    <dgm:cxn modelId="{EC398A6D-60E9-4011-A5DC-2B63E776C8C2}" type="presParOf" srcId="{E5A10B1D-0515-4EA1-A155-0415989EA38D}" destId="{65D581BA-D0A8-4CFD-8D9C-4C86E32710A0}" srcOrd="18" destOrd="0" presId="urn:microsoft.com/office/officeart/2005/8/layout/hChevron3"/>
    <dgm:cxn modelId="{7B9631B1-8CC0-4663-9DBF-0D16A83A59AD}" type="presParOf" srcId="{E5A10B1D-0515-4EA1-A155-0415989EA38D}" destId="{B7B361C8-A8AB-4A0C-BD9B-C5530F40E439}" srcOrd="19" destOrd="0" presId="urn:microsoft.com/office/officeart/2005/8/layout/hChevron3"/>
    <dgm:cxn modelId="{437B3F71-0865-4796-9CAB-9AF46F4C8EED}" type="presParOf" srcId="{E5A10B1D-0515-4EA1-A155-0415989EA38D}" destId="{633C7F45-AC02-4494-834F-8099234E8B3B}" srcOrd="20" destOrd="0" presId="urn:microsoft.com/office/officeart/2005/8/layout/hChevron3"/>
    <dgm:cxn modelId="{233B1A67-53F5-4B6C-9AA5-C4E551BBCDA1}" type="presParOf" srcId="{E5A10B1D-0515-4EA1-A155-0415989EA38D}" destId="{E98A3B45-4A5F-4CAF-AE56-FE244AAD904F}" srcOrd="21" destOrd="0" presId="urn:microsoft.com/office/officeart/2005/8/layout/hChevron3"/>
    <dgm:cxn modelId="{51E1D935-ACDD-4A6A-966E-0C0E366724B9}" type="presParOf" srcId="{E5A10B1D-0515-4EA1-A155-0415989EA38D}" destId="{D5928987-C016-4EDD-A96E-32F277803745}" srcOrd="22" destOrd="0" presId="urn:microsoft.com/office/officeart/2005/8/layout/hChevron3"/>
    <dgm:cxn modelId="{76B4E335-2E9F-4800-867B-DD69AFAEBEBD}" type="presParOf" srcId="{E5A10B1D-0515-4EA1-A155-0415989EA38D}" destId="{EDAA6E46-2068-4BF9-BC6B-ABFC410E7939}" srcOrd="23" destOrd="0" presId="urn:microsoft.com/office/officeart/2005/8/layout/hChevron3"/>
    <dgm:cxn modelId="{DFE0C880-4AB7-4BF4-B6DD-0C39A2F090E1}" type="presParOf" srcId="{E5A10B1D-0515-4EA1-A155-0415989EA38D}" destId="{1BD9BEDB-D26E-435D-B016-A414229DF997}" srcOrd="24" destOrd="0" presId="urn:microsoft.com/office/officeart/2005/8/layout/hChevron3"/>
    <dgm:cxn modelId="{9486FF1C-2413-4893-84F8-785916709324}" type="presParOf" srcId="{E5A10B1D-0515-4EA1-A155-0415989EA38D}" destId="{10AFF31E-4E6C-44C9-BF21-0488DE5C1A87}" srcOrd="25" destOrd="0" presId="urn:microsoft.com/office/officeart/2005/8/layout/hChevron3"/>
    <dgm:cxn modelId="{0D1F240E-3A04-473D-8FFD-7D7465501F56}" type="presParOf" srcId="{E5A10B1D-0515-4EA1-A155-0415989EA38D}" destId="{34D6BDF3-27D2-40B1-B3E4-F296C6FB99E6}" srcOrd="26" destOrd="0" presId="urn:microsoft.com/office/officeart/2005/8/layout/hChevron3"/>
    <dgm:cxn modelId="{D1AFD175-925E-4856-A110-FEFD00498903}" type="presParOf" srcId="{E5A10B1D-0515-4EA1-A155-0415989EA38D}" destId="{698B41D5-C4CE-465B-BE35-541CC9189D4E}" srcOrd="27" destOrd="0" presId="urn:microsoft.com/office/officeart/2005/8/layout/hChevron3"/>
    <dgm:cxn modelId="{100FABBB-44EA-482E-A974-61FEA15322C2}" type="presParOf" srcId="{E5A10B1D-0515-4EA1-A155-0415989EA38D}" destId="{72761FA0-C4A2-4E81-A61F-09DBD3E6F192}" srcOrd="28" destOrd="0" presId="urn:microsoft.com/office/officeart/2005/8/layout/hChevron3"/>
    <dgm:cxn modelId="{F1AE415E-DC81-4DAE-AD33-E60941DC3F7C}" type="presParOf" srcId="{E5A10B1D-0515-4EA1-A155-0415989EA38D}" destId="{7E947AAE-1EE7-4C3D-9CD3-38D615C0D467}" srcOrd="29" destOrd="0" presId="urn:microsoft.com/office/officeart/2005/8/layout/hChevron3"/>
    <dgm:cxn modelId="{C515394E-D11E-41EC-9528-ACDAF81A45DB}" type="presParOf" srcId="{E5A10B1D-0515-4EA1-A155-0415989EA38D}" destId="{F2C27029-DA29-4EAE-A95D-4F799C47233E}" srcOrd="30" destOrd="0" presId="urn:microsoft.com/office/officeart/2005/8/layout/hChevron3"/>
    <dgm:cxn modelId="{41D32B9C-413B-4AB7-AB22-B41F7AB1DD4D}" type="presParOf" srcId="{E5A10B1D-0515-4EA1-A155-0415989EA38D}" destId="{51EBA7D6-F2BA-48BA-B27F-09C0BC5EC69D}" srcOrd="31" destOrd="0" presId="urn:microsoft.com/office/officeart/2005/8/layout/hChevron3"/>
    <dgm:cxn modelId="{1B1B6344-21D5-4D93-B1DF-305AAC2DF6C5}" type="presParOf" srcId="{E5A10B1D-0515-4EA1-A155-0415989EA38D}" destId="{4FDAC698-6722-4CF2-A4E7-C1366BBD01FF}" srcOrd="32" destOrd="0" presId="urn:microsoft.com/office/officeart/2005/8/layout/hChevron3"/>
    <dgm:cxn modelId="{7FF024FA-718D-48DF-B76D-46822B39575F}" type="presParOf" srcId="{E5A10B1D-0515-4EA1-A155-0415989EA38D}" destId="{3FEC802D-9D0D-4E93-997B-4CBEDA5FA721}" srcOrd="33" destOrd="0" presId="urn:microsoft.com/office/officeart/2005/8/layout/hChevron3"/>
    <dgm:cxn modelId="{68B95530-F4C9-4C79-B0FA-5D3366687C69}" type="presParOf" srcId="{E5A10B1D-0515-4EA1-A155-0415989EA38D}" destId="{814C29E1-EFC2-4D33-B32A-9C7E43AE66F5}" srcOrd="34" destOrd="0" presId="urn:microsoft.com/office/officeart/2005/8/layout/hChevron3"/>
    <dgm:cxn modelId="{D596D53E-1FC6-48CB-8B91-7AE3B07BB3C1}" type="presParOf" srcId="{E5A10B1D-0515-4EA1-A155-0415989EA38D}" destId="{950D1D6E-B83B-4FAE-BD24-290BC7969F05}" srcOrd="35" destOrd="0" presId="urn:microsoft.com/office/officeart/2005/8/layout/hChevron3"/>
    <dgm:cxn modelId="{776F2CDE-2542-45A0-B9CF-5F48BAFE5312}" type="presParOf" srcId="{E5A10B1D-0515-4EA1-A155-0415989EA38D}" destId="{397AF4DE-6B08-4B36-B943-0C7A11D26B12}" srcOrd="3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0692C-3DDB-441D-9CB7-AC65EB945182}">
      <dsp:nvSpPr>
        <dsp:cNvPr id="0" name=""/>
        <dsp:cNvSpPr/>
      </dsp:nvSpPr>
      <dsp:spPr>
        <a:xfrm>
          <a:off x="8726" y="225496"/>
          <a:ext cx="634793" cy="253917"/>
        </a:xfrm>
        <a:prstGeom prst="homePlat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1999</a:t>
          </a:r>
        </a:p>
      </dsp:txBody>
      <dsp:txXfrm>
        <a:off x="8726" y="225496"/>
        <a:ext cx="571314" cy="253917"/>
      </dsp:txXfrm>
    </dsp:sp>
    <dsp:sp modelId="{07AE36FF-ABDE-4B82-8694-F69FF9E7A7A5}">
      <dsp:nvSpPr>
        <dsp:cNvPr id="0" name=""/>
        <dsp:cNvSpPr/>
      </dsp:nvSpPr>
      <dsp:spPr>
        <a:xfrm>
          <a:off x="516561"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2000</a:t>
          </a:r>
        </a:p>
      </dsp:txBody>
      <dsp:txXfrm>
        <a:off x="643520" y="225496"/>
        <a:ext cx="380876" cy="253917"/>
      </dsp:txXfrm>
    </dsp:sp>
    <dsp:sp modelId="{FEEC16BA-CEB1-42B2-B90F-DC870269DF49}">
      <dsp:nvSpPr>
        <dsp:cNvPr id="0" name=""/>
        <dsp:cNvSpPr/>
      </dsp:nvSpPr>
      <dsp:spPr>
        <a:xfrm>
          <a:off x="102439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2001</a:t>
          </a:r>
        </a:p>
      </dsp:txBody>
      <dsp:txXfrm>
        <a:off x="1151355" y="225496"/>
        <a:ext cx="380876" cy="253917"/>
      </dsp:txXfrm>
    </dsp:sp>
    <dsp:sp modelId="{F625143A-E456-4160-8E51-60EAABE0EF5A}">
      <dsp:nvSpPr>
        <dsp:cNvPr id="0" name=""/>
        <dsp:cNvSpPr/>
      </dsp:nvSpPr>
      <dsp:spPr>
        <a:xfrm>
          <a:off x="153223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2002</a:t>
          </a:r>
        </a:p>
      </dsp:txBody>
      <dsp:txXfrm>
        <a:off x="1659190" y="225496"/>
        <a:ext cx="380876" cy="253917"/>
      </dsp:txXfrm>
    </dsp:sp>
    <dsp:sp modelId="{42343A13-2833-49DA-AF6D-11E388399CD1}">
      <dsp:nvSpPr>
        <dsp:cNvPr id="0" name=""/>
        <dsp:cNvSpPr/>
      </dsp:nvSpPr>
      <dsp:spPr>
        <a:xfrm>
          <a:off x="204006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2003</a:t>
          </a:r>
        </a:p>
      </dsp:txBody>
      <dsp:txXfrm>
        <a:off x="2167025" y="225496"/>
        <a:ext cx="380876" cy="253917"/>
      </dsp:txXfrm>
    </dsp:sp>
    <dsp:sp modelId="{C9CFAC0B-AE63-4033-96BE-8635E8FCB0F0}">
      <dsp:nvSpPr>
        <dsp:cNvPr id="0" name=""/>
        <dsp:cNvSpPr/>
      </dsp:nvSpPr>
      <dsp:spPr>
        <a:xfrm>
          <a:off x="2547901"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2004</a:t>
          </a:r>
        </a:p>
      </dsp:txBody>
      <dsp:txXfrm>
        <a:off x="2674860" y="225496"/>
        <a:ext cx="380876" cy="253917"/>
      </dsp:txXfrm>
    </dsp:sp>
    <dsp:sp modelId="{DC85A811-FCDB-4544-9AB7-77B4CBD1CD78}">
      <dsp:nvSpPr>
        <dsp:cNvPr id="0" name=""/>
        <dsp:cNvSpPr/>
      </dsp:nvSpPr>
      <dsp:spPr>
        <a:xfrm>
          <a:off x="305573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2005</a:t>
          </a:r>
        </a:p>
      </dsp:txBody>
      <dsp:txXfrm>
        <a:off x="3182695" y="225496"/>
        <a:ext cx="380876" cy="253917"/>
      </dsp:txXfrm>
    </dsp:sp>
    <dsp:sp modelId="{9891E296-1965-4F7B-A1B2-9F9B4FBF52BF}">
      <dsp:nvSpPr>
        <dsp:cNvPr id="0" name=""/>
        <dsp:cNvSpPr/>
      </dsp:nvSpPr>
      <dsp:spPr>
        <a:xfrm>
          <a:off x="356357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2006</a:t>
          </a:r>
        </a:p>
      </dsp:txBody>
      <dsp:txXfrm>
        <a:off x="3690530" y="225496"/>
        <a:ext cx="380876" cy="253917"/>
      </dsp:txXfrm>
    </dsp:sp>
    <dsp:sp modelId="{59524449-0B1D-4869-883A-F810A118A717}">
      <dsp:nvSpPr>
        <dsp:cNvPr id="0" name=""/>
        <dsp:cNvSpPr/>
      </dsp:nvSpPr>
      <dsp:spPr>
        <a:xfrm>
          <a:off x="4071406"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2007</a:t>
          </a:r>
        </a:p>
      </dsp:txBody>
      <dsp:txXfrm>
        <a:off x="4198365" y="225496"/>
        <a:ext cx="380876" cy="253917"/>
      </dsp:txXfrm>
    </dsp:sp>
    <dsp:sp modelId="{65D581BA-D0A8-4CFD-8D9C-4C86E32710A0}">
      <dsp:nvSpPr>
        <dsp:cNvPr id="0" name=""/>
        <dsp:cNvSpPr/>
      </dsp:nvSpPr>
      <dsp:spPr>
        <a:xfrm>
          <a:off x="457924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2008</a:t>
          </a:r>
        </a:p>
      </dsp:txBody>
      <dsp:txXfrm>
        <a:off x="4706200" y="225496"/>
        <a:ext cx="380876" cy="253917"/>
      </dsp:txXfrm>
    </dsp:sp>
    <dsp:sp modelId="{633C7F45-AC02-4494-834F-8099234E8B3B}">
      <dsp:nvSpPr>
        <dsp:cNvPr id="0" name=""/>
        <dsp:cNvSpPr/>
      </dsp:nvSpPr>
      <dsp:spPr>
        <a:xfrm>
          <a:off x="5087076"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2009</a:t>
          </a:r>
        </a:p>
      </dsp:txBody>
      <dsp:txXfrm>
        <a:off x="5214035" y="225496"/>
        <a:ext cx="380876" cy="253917"/>
      </dsp:txXfrm>
    </dsp:sp>
    <dsp:sp modelId="{D5928987-C016-4EDD-A96E-32F277803745}">
      <dsp:nvSpPr>
        <dsp:cNvPr id="0" name=""/>
        <dsp:cNvSpPr/>
      </dsp:nvSpPr>
      <dsp:spPr>
        <a:xfrm>
          <a:off x="559491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2010</a:t>
          </a:r>
        </a:p>
      </dsp:txBody>
      <dsp:txXfrm>
        <a:off x="5721870" y="225496"/>
        <a:ext cx="380876" cy="253917"/>
      </dsp:txXfrm>
    </dsp:sp>
    <dsp:sp modelId="{1BD9BEDB-D26E-435D-B016-A414229DF997}">
      <dsp:nvSpPr>
        <dsp:cNvPr id="0" name=""/>
        <dsp:cNvSpPr/>
      </dsp:nvSpPr>
      <dsp:spPr>
        <a:xfrm>
          <a:off x="6102745"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2011</a:t>
          </a:r>
        </a:p>
      </dsp:txBody>
      <dsp:txXfrm>
        <a:off x="6229704" y="225496"/>
        <a:ext cx="380876" cy="253917"/>
      </dsp:txXfrm>
    </dsp:sp>
    <dsp:sp modelId="{34D6BDF3-27D2-40B1-B3E4-F296C6FB99E6}">
      <dsp:nvSpPr>
        <dsp:cNvPr id="0" name=""/>
        <dsp:cNvSpPr/>
      </dsp:nvSpPr>
      <dsp:spPr>
        <a:xfrm>
          <a:off x="6610580"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2012</a:t>
          </a:r>
        </a:p>
      </dsp:txBody>
      <dsp:txXfrm>
        <a:off x="6737539" y="225496"/>
        <a:ext cx="380876" cy="253917"/>
      </dsp:txXfrm>
    </dsp:sp>
    <dsp:sp modelId="{72761FA0-C4A2-4E81-A61F-09DBD3E6F192}">
      <dsp:nvSpPr>
        <dsp:cNvPr id="0" name=""/>
        <dsp:cNvSpPr/>
      </dsp:nvSpPr>
      <dsp:spPr>
        <a:xfrm>
          <a:off x="7118415"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2013</a:t>
          </a:r>
        </a:p>
      </dsp:txBody>
      <dsp:txXfrm>
        <a:off x="7245374" y="225496"/>
        <a:ext cx="380876" cy="253917"/>
      </dsp:txXfrm>
    </dsp:sp>
    <dsp:sp modelId="{F2C27029-DA29-4EAE-A95D-4F799C47233E}">
      <dsp:nvSpPr>
        <dsp:cNvPr id="0" name=""/>
        <dsp:cNvSpPr/>
      </dsp:nvSpPr>
      <dsp:spPr>
        <a:xfrm>
          <a:off x="7626250"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2014</a:t>
          </a:r>
        </a:p>
      </dsp:txBody>
      <dsp:txXfrm>
        <a:off x="7753209" y="225496"/>
        <a:ext cx="380876" cy="253917"/>
      </dsp:txXfrm>
    </dsp:sp>
    <dsp:sp modelId="{4FDAC698-6722-4CF2-A4E7-C1366BBD01FF}">
      <dsp:nvSpPr>
        <dsp:cNvPr id="0" name=""/>
        <dsp:cNvSpPr/>
      </dsp:nvSpPr>
      <dsp:spPr>
        <a:xfrm>
          <a:off x="8134085" y="225496"/>
          <a:ext cx="634793" cy="253917"/>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2015</a:t>
          </a:r>
        </a:p>
      </dsp:txBody>
      <dsp:txXfrm>
        <a:off x="8261044" y="225496"/>
        <a:ext cx="380876" cy="253917"/>
      </dsp:txXfrm>
    </dsp:sp>
    <dsp:sp modelId="{814C29E1-EFC2-4D33-B32A-9C7E43AE66F5}">
      <dsp:nvSpPr>
        <dsp:cNvPr id="0" name=""/>
        <dsp:cNvSpPr/>
      </dsp:nvSpPr>
      <dsp:spPr>
        <a:xfrm>
          <a:off x="8641920" y="225496"/>
          <a:ext cx="634793" cy="253917"/>
        </a:xfrm>
        <a:prstGeom prst="chevron">
          <a:avLst/>
        </a:prstGeom>
        <a:solidFill>
          <a:srgbClr val="5D3E35"/>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prstClr val="white"/>
              </a:solidFill>
              <a:latin typeface="Arial"/>
              <a:ea typeface="+mn-ea"/>
              <a:cs typeface="+mn-cs"/>
            </a:rPr>
            <a:t>2016</a:t>
          </a:r>
        </a:p>
      </dsp:txBody>
      <dsp:txXfrm>
        <a:off x="8768879" y="225496"/>
        <a:ext cx="380876" cy="253917"/>
      </dsp:txXfrm>
    </dsp:sp>
    <dsp:sp modelId="{397AF4DE-6B08-4B36-B943-0C7A11D26B12}">
      <dsp:nvSpPr>
        <dsp:cNvPr id="0" name=""/>
        <dsp:cNvSpPr/>
      </dsp:nvSpPr>
      <dsp:spPr>
        <a:xfrm>
          <a:off x="9149755" y="225496"/>
          <a:ext cx="634793" cy="253917"/>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2017</a:t>
          </a:r>
        </a:p>
      </dsp:txBody>
      <dsp:txXfrm>
        <a:off x="9276714" y="225496"/>
        <a:ext cx="380876" cy="2539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4/29/2019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4/29/2019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image" Target="../media/image196.png"/><Relationship Id="rId4" Type="http://schemas.openxmlformats.org/officeDocument/2006/relationships/image" Target="../media/image195.png"/></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2</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532338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122166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3740759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2517871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960754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8938" y="381000"/>
            <a:ext cx="6080125"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b="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dirty="0"/>
          </a:p>
        </p:txBody>
      </p:sp>
    </p:spTree>
    <p:extLst>
      <p:ext uri="{BB962C8B-B14F-4D97-AF65-F5344CB8AC3E}">
        <p14:creationId xmlns:p14="http://schemas.microsoft.com/office/powerpoint/2010/main" val="2253020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20</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29193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21</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1980099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2380914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1865655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145833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5</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1203809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615569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1020438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204015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469766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3245371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a:t>
            </a:r>
            <a:r>
              <a:rPr lang="en-US" baseline="0" dirty="0"/>
              <a:t> mapped to design.  Should we mention?  Talk about the linking part. </a:t>
            </a:r>
          </a:p>
          <a:p>
            <a:r>
              <a:rPr lang="en-US" baseline="0" dirty="0"/>
              <a:t>“design testability” … has the design been fully exercised.   Coverage.</a:t>
            </a:r>
          </a:p>
          <a:p>
            <a:r>
              <a:rPr lang="en-US" baseline="0" dirty="0"/>
              <a:t>“</a:t>
            </a:r>
            <a:r>
              <a:rPr lang="en-US" b="1" baseline="0" dirty="0"/>
              <a:t>measure test completeness</a:t>
            </a:r>
            <a:r>
              <a:rPr lang="en-US" baseline="0" dirty="0"/>
              <a:t>” … coverage report.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23809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a:p>
          <a:p>
            <a:r>
              <a:rPr lang="en-US" sz="1200" dirty="0">
                <a:latin typeface="+mn-lt"/>
              </a:rPr>
              <a:t>Test completeness of the model and execution paths</a:t>
            </a:r>
          </a:p>
          <a:p>
            <a:r>
              <a:rPr lang="en-US" sz="1200" dirty="0">
                <a:latin typeface="+mn-lt"/>
              </a:rPr>
              <a:t>Data collected during simulation</a:t>
            </a:r>
          </a:p>
          <a:p>
            <a:pPr marL="171450" indent="-171450">
              <a:buFont typeface="Arial" charset="0"/>
              <a:buChar char="•"/>
            </a:pPr>
            <a:r>
              <a:rPr lang="en-US" baseline="0" dirty="0"/>
              <a:t> to be met, can I check that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39</a:t>
            </a:fld>
            <a:endParaRPr lang="en-US"/>
          </a:p>
        </p:txBody>
      </p:sp>
    </p:spTree>
    <p:extLst>
      <p:ext uri="{BB962C8B-B14F-4D97-AF65-F5344CB8AC3E}">
        <p14:creationId xmlns:p14="http://schemas.microsoft.com/office/powerpoint/2010/main" val="3529240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231067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90271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35977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6</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257651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2790316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659141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3734948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46</a:t>
            </a:fld>
            <a:endParaRPr lang="en-US"/>
          </a:p>
        </p:txBody>
      </p:sp>
    </p:spTree>
    <p:extLst>
      <p:ext uri="{BB962C8B-B14F-4D97-AF65-F5344CB8AC3E}">
        <p14:creationId xmlns:p14="http://schemas.microsoft.com/office/powerpoint/2010/main" val="2684398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3801855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181661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51</a:t>
            </a:fld>
            <a:endParaRPr lang="en-US"/>
          </a:p>
        </p:txBody>
      </p:sp>
    </p:spTree>
    <p:extLst>
      <p:ext uri="{BB962C8B-B14F-4D97-AF65-F5344CB8AC3E}">
        <p14:creationId xmlns:p14="http://schemas.microsoft.com/office/powerpoint/2010/main" val="2360844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Handoff to Chuck at end of slide.</a:t>
            </a:r>
          </a:p>
          <a:p>
            <a:endParaRPr lang="en-US" dirty="0"/>
          </a:p>
          <a:p>
            <a:r>
              <a:rPr lang="en-US" dirty="0"/>
              <a:t>NV: keep</a:t>
            </a:r>
            <a:r>
              <a:rPr lang="en-US" baseline="0" dirty="0"/>
              <a:t> abreast </a:t>
            </a:r>
            <a:r>
              <a:rPr lang="en-US" baseline="0"/>
              <a:t>of steps.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3560423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3769673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property fix.</a:t>
            </a:r>
          </a:p>
          <a:p>
            <a:endParaRPr lang="en-US" dirty="0"/>
          </a:p>
          <a:p>
            <a:r>
              <a:rPr lang="en-US" dirty="0"/>
              <a:t>Point</a:t>
            </a:r>
            <a:r>
              <a:rPr lang="en-US" baseline="0" dirty="0"/>
              <a:t> to logic that broke.  </a:t>
            </a:r>
          </a:p>
          <a:p>
            <a:endParaRPr lang="en-US" baseline="0" dirty="0"/>
          </a:p>
          <a:p>
            <a:r>
              <a:rPr lang="en-US" baseline="0" dirty="0"/>
              <a:t>Then show what you did …</a:t>
            </a:r>
          </a:p>
          <a:p>
            <a:endParaRPr lang="en-US" baseline="0" dirty="0"/>
          </a:p>
          <a:p>
            <a:r>
              <a:rPr lang="en-US" dirty="0"/>
              <a:t>Ask SLDV the following questions:</a:t>
            </a:r>
          </a:p>
          <a:p>
            <a:pPr lvl="1"/>
            <a:r>
              <a:rPr lang="en-US" dirty="0"/>
              <a:t>Can “XXX” ever occur?</a:t>
            </a:r>
          </a:p>
          <a:p>
            <a:pPr lvl="1"/>
            <a:r>
              <a:rPr lang="en-US" dirty="0"/>
              <a:t>Is “XXX” always met by my model?</a:t>
            </a:r>
          </a:p>
          <a:p>
            <a:endParaRPr lang="en-US" dirty="0"/>
          </a:p>
          <a:p>
            <a:r>
              <a:rPr lang="en-US" dirty="0"/>
              <a:t>Do you expect my calibrators to be doing this?  </a:t>
            </a:r>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2980639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8</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933981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Failure in Model with Simulink Design Verifier </a:t>
            </a:r>
          </a:p>
          <a:p>
            <a:endParaRPr lang="en-US" dirty="0"/>
          </a:p>
          <a:p>
            <a:r>
              <a:rPr lang="en-US" dirty="0"/>
              <a:t>Are this simply</a:t>
            </a:r>
            <a:r>
              <a:rPr lang="en-US" baseline="0" dirty="0"/>
              <a:t> blocks in </a:t>
            </a:r>
            <a:r>
              <a:rPr lang="en-US" baseline="0" dirty="0" err="1"/>
              <a:t>Simulnk</a:t>
            </a:r>
            <a:r>
              <a:rPr lang="en-US" baseline="0" dirty="0"/>
              <a:t>?</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56</a:t>
            </a:fld>
            <a:endParaRPr lang="en-US"/>
          </a:p>
        </p:txBody>
      </p:sp>
    </p:spTree>
    <p:extLst>
      <p:ext uri="{BB962C8B-B14F-4D97-AF65-F5344CB8AC3E}">
        <p14:creationId xmlns:p14="http://schemas.microsoft.com/office/powerpoint/2010/main" val="2307568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57</a:t>
            </a:fld>
            <a:endParaRPr lang="en-US"/>
          </a:p>
        </p:txBody>
      </p:sp>
    </p:spTree>
    <p:extLst>
      <p:ext uri="{BB962C8B-B14F-4D97-AF65-F5344CB8AC3E}">
        <p14:creationId xmlns:p14="http://schemas.microsoft.com/office/powerpoint/2010/main" val="3280265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58</a:t>
            </a:fld>
            <a:endParaRPr lang="en-US"/>
          </a:p>
        </p:txBody>
      </p:sp>
    </p:spTree>
    <p:extLst>
      <p:ext uri="{BB962C8B-B14F-4D97-AF65-F5344CB8AC3E}">
        <p14:creationId xmlns:p14="http://schemas.microsoft.com/office/powerpoint/2010/main" val="2538879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59</a:t>
            </a:fld>
            <a:endParaRPr lang="en-US"/>
          </a:p>
        </p:txBody>
      </p:sp>
    </p:spTree>
    <p:extLst>
      <p:ext uri="{BB962C8B-B14F-4D97-AF65-F5344CB8AC3E}">
        <p14:creationId xmlns:p14="http://schemas.microsoft.com/office/powerpoint/2010/main" val="2813462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60</a:t>
            </a:fld>
            <a:endParaRPr lang="en-US"/>
          </a:p>
        </p:txBody>
      </p:sp>
    </p:spTree>
    <p:extLst>
      <p:ext uri="{BB962C8B-B14F-4D97-AF65-F5344CB8AC3E}">
        <p14:creationId xmlns:p14="http://schemas.microsoft.com/office/powerpoint/2010/main" val="442504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95343"/>
            <a:ext cx="6855890" cy="8478795"/>
          </a:xfrm>
          <a:prstGeom prst="rect">
            <a:avLst/>
          </a:prstGeom>
          <a:noFill/>
        </p:spPr>
        <p:txBody>
          <a:bodyPr numCol="2" spcCol="457200"/>
          <a:lstStyle/>
          <a:p>
            <a:pPr algn="just" defTabSz="965200" eaLnBrk="0" hangingPunct="0">
              <a:defRPr/>
            </a:pPr>
            <a:r>
              <a:rPr lang="en-US" sz="2000" dirty="0">
                <a:solidFill>
                  <a:srgbClr val="000000"/>
                </a:solidFill>
                <a:latin typeface="Garamond" pitchFamily="18" charset="0"/>
                <a:cs typeface="+mn-cs"/>
              </a:rPr>
              <a:t>Need for formal verification</a:t>
            </a:r>
          </a:p>
          <a:p>
            <a:pPr algn="just" defTabSz="965200" eaLnBrk="0" hangingPunct="0">
              <a:defRPr/>
            </a:pPr>
            <a:endParaRPr lang="en-US" sz="200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order to understand the need for formal verification, lets contrast it to traditional testing methodologies.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a typical testing framework, we create test inputs to test certain points in our design.  These tests could be for functional design points, but in essence we can only hope to test certain (finite) points in the design space. There is a limit to the total design space we can cover in this methods.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contrast, formal verification lets you achieve 100% coverage of the design space using mathematical techniques – an ideal case. By doing so, we can hope to test a wider part of our design and find flaws and unexpected/unintended parts of our design.</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However,  note that in practice covering the entire design space may not be feasible – either due to design complexity, nonlinearities, formal engine limitations, time constraints etc. In a practical approach, we do however get much higher confidence (by testing more of the design space) and hence the approach fairs better than traditional point-based testing solutions.</a:t>
            </a: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 </a:t>
            </a:r>
          </a:p>
          <a:p>
            <a:pPr algn="just" defTabSz="965200" eaLnBrk="0" hangingPunct="0">
              <a:defRPr/>
            </a:pPr>
            <a:endParaRPr lang="en-US" sz="2000" dirty="0">
              <a:solidFill>
                <a:srgbClr val="000000"/>
              </a:solidFill>
              <a:latin typeface="Garamond" pitchFamily="18" charset="0"/>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376" y="3136307"/>
            <a:ext cx="1236418" cy="2151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539" y="5597496"/>
            <a:ext cx="1266092" cy="23390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456" y="880216"/>
            <a:ext cx="1122668" cy="2153205"/>
          </a:xfrm>
          <a:prstGeom prst="rect">
            <a:avLst/>
          </a:prstGeom>
        </p:spPr>
      </p:pic>
    </p:spTree>
    <p:extLst>
      <p:ext uri="{BB962C8B-B14F-4D97-AF65-F5344CB8AC3E}">
        <p14:creationId xmlns:p14="http://schemas.microsoft.com/office/powerpoint/2010/main" val="4289116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62</a:t>
            </a:fld>
            <a:endParaRPr lang="en-US"/>
          </a:p>
        </p:txBody>
      </p:sp>
    </p:spTree>
    <p:extLst>
      <p:ext uri="{BB962C8B-B14F-4D97-AF65-F5344CB8AC3E}">
        <p14:creationId xmlns:p14="http://schemas.microsoft.com/office/powerpoint/2010/main" val="4252359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63</a:t>
            </a:fld>
            <a:endParaRPr lang="en-US"/>
          </a:p>
        </p:txBody>
      </p:sp>
    </p:spTree>
    <p:extLst>
      <p:ext uri="{BB962C8B-B14F-4D97-AF65-F5344CB8AC3E}">
        <p14:creationId xmlns:p14="http://schemas.microsoft.com/office/powerpoint/2010/main" val="249982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249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67</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289603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9</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1655249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xfrm>
            <a:off x="0" y="8685213"/>
            <a:ext cx="2971800" cy="457200"/>
          </a:xfrm>
          <a:prstGeom prst="rect">
            <a:avLst/>
          </a:prstGeom>
          <a:noFill/>
        </p:spPr>
        <p:txBody>
          <a:bodyPr/>
          <a:lstStyle/>
          <a:p>
            <a:r>
              <a:rPr lang="en-US"/>
              <a:t>The MathWorks</a:t>
            </a:r>
          </a:p>
        </p:txBody>
      </p:sp>
      <p:sp>
        <p:nvSpPr>
          <p:cNvPr id="48131" name="Rectangle 7"/>
          <p:cNvSpPr>
            <a:spLocks noGrp="1" noChangeArrowheads="1"/>
          </p:cNvSpPr>
          <p:nvPr>
            <p:ph type="sldNum" sz="quarter" idx="5"/>
          </p:nvPr>
        </p:nvSpPr>
        <p:spPr>
          <a:xfrm>
            <a:off x="3884613" y="8685213"/>
            <a:ext cx="2971800" cy="457200"/>
          </a:xfrm>
          <a:prstGeom prst="rect">
            <a:avLst/>
          </a:prstGeom>
          <a:noFill/>
        </p:spPr>
        <p:txBody>
          <a:bodyPr/>
          <a:lstStyle/>
          <a:p>
            <a:fld id="{432E8723-43D0-4D33-9BEF-3232A61B7C34}" type="slidenum">
              <a:rPr lang="en-US"/>
              <a:pPr/>
              <a:t>76</a:t>
            </a:fld>
            <a:endParaRPr lang="en-US"/>
          </a:p>
        </p:txBody>
      </p:sp>
      <p:sp>
        <p:nvSpPr>
          <p:cNvPr id="48132" name="Rectangle 2"/>
          <p:cNvSpPr>
            <a:spLocks noGrp="1" noRot="1" noChangeAspect="1" noChangeArrowheads="1" noTextEdit="1"/>
          </p:cNvSpPr>
          <p:nvPr>
            <p:ph type="sldImg"/>
          </p:nvPr>
        </p:nvSpPr>
        <p:spPr>
          <a:xfrm>
            <a:off x="382588" y="685800"/>
            <a:ext cx="6096000" cy="3429000"/>
          </a:xfrm>
          <a:ln/>
        </p:spPr>
      </p:sp>
      <p:sp>
        <p:nvSpPr>
          <p:cNvPr id="48133" name="Rectangle 3"/>
          <p:cNvSpPr>
            <a:spLocks noGrp="1" noChangeArrowheads="1"/>
          </p:cNvSpPr>
          <p:nvPr>
            <p:ph type="body" idx="1"/>
          </p:nvPr>
        </p:nvSpPr>
        <p:spPr>
          <a:xfrm>
            <a:off x="380309" y="4343715"/>
            <a:ext cx="6097385" cy="4113862"/>
          </a:xfrm>
          <a:noFill/>
          <a:ln/>
        </p:spPr>
        <p:txBody>
          <a:bodyPr>
            <a:normAutofit lnSpcReduction="10000"/>
          </a:bodyPr>
          <a:lstStyle/>
          <a:p>
            <a:r>
              <a:rPr lang="en-US" dirty="0"/>
              <a:t>MATLAB Central is the home of the MathWorks user community, where users can ask and get answers to their questions about MathWorks products. This area of the MathWorks Web site supports idea-sharing and collaboration among users. Resources include a very active file exchange service with over 12,500  user-contributed functions, examples, and other submissions. MATLAB Central also provides convenient Web access to the Usenet newsgroup </a:t>
            </a:r>
            <a:r>
              <a:rPr lang="en-US" dirty="0" err="1"/>
              <a:t>comp.soft-sys.matlab</a:t>
            </a:r>
            <a:r>
              <a:rPr lang="en-US" dirty="0"/>
              <a:t> (affectionately called “CSSM”), where users share ideas, tips and tricks, example code, and viewpoints. </a:t>
            </a:r>
          </a:p>
          <a:p>
            <a:endParaRPr lang="en-US" dirty="0"/>
          </a:p>
          <a:p>
            <a:pPr marL="0" lvl="1" defTabSz="914334">
              <a:defRPr/>
            </a:pPr>
            <a:r>
              <a:rPr lang="en-US" sz="1400" dirty="0"/>
              <a:t>MATLAB Central:</a:t>
            </a:r>
          </a:p>
          <a:p>
            <a:pPr marL="285729" lvl="1" indent="-285729" defTabSz="914334">
              <a:buFont typeface="Arial" pitchFamily="34" charset="0"/>
              <a:buChar char="•"/>
              <a:defRPr/>
            </a:pPr>
            <a:r>
              <a:rPr lang="en-US" sz="1400" dirty="0"/>
              <a:t>averaging 200 submissions per month</a:t>
            </a:r>
          </a:p>
          <a:p>
            <a:pPr marL="285729" lvl="1" indent="-285729" defTabSz="914334">
              <a:buFont typeface="Arial" pitchFamily="34" charset="0"/>
              <a:buChar char="•"/>
              <a:defRPr/>
            </a:pPr>
            <a:r>
              <a:rPr lang="en-US" sz="1400" dirty="0"/>
              <a:t>380,000 downloads per month</a:t>
            </a:r>
          </a:p>
          <a:p>
            <a:pPr marL="0" lvl="1" defTabSz="914334">
              <a:defRPr/>
            </a:pPr>
            <a:endParaRPr lang="en-US" sz="1400" dirty="0"/>
          </a:p>
          <a:p>
            <a:pPr marL="0" lvl="1" defTabSz="914334">
              <a:defRPr/>
            </a:pPr>
            <a:r>
              <a:rPr lang="en-US" sz="1400" dirty="0"/>
              <a:t>MATLAB Answers</a:t>
            </a:r>
          </a:p>
          <a:p>
            <a:pPr marL="285729" lvl="1" indent="-285729" defTabSz="914334">
              <a:buFont typeface="Arial" pitchFamily="34" charset="0"/>
              <a:buChar char="•"/>
              <a:defRPr/>
            </a:pPr>
            <a:r>
              <a:rPr lang="en-US" sz="1400" dirty="0"/>
              <a:t>Search for and rate answers to programming questions in a collaborative question and answer environment </a:t>
            </a:r>
          </a:p>
          <a:p>
            <a:pPr marL="285729" lvl="1" indent="-285729" defTabSz="914334">
              <a:buFont typeface="Arial" pitchFamily="34" charset="0"/>
              <a:buChar char="•"/>
              <a:defRPr/>
            </a:pPr>
            <a:r>
              <a:rPr lang="en-US" sz="1400" dirty="0"/>
              <a:t>averaging 120 new questions and 685 new answers posted every day</a:t>
            </a:r>
          </a:p>
          <a:p>
            <a:pPr marL="285729" lvl="1" indent="-285729" defTabSz="914334">
              <a:buFont typeface="Arial" pitchFamily="34" charset="0"/>
              <a:buChar char="•"/>
              <a:defRPr/>
            </a:pPr>
            <a:r>
              <a:rPr lang="en-US" sz="1400" dirty="0"/>
              <a:t>Comment on, contribute, or vote up answers, building reputation as you go</a:t>
            </a:r>
          </a:p>
          <a:p>
            <a:endParaRPr lang="en-US" dirty="0"/>
          </a:p>
          <a:p>
            <a:endParaRPr lang="en-US" dirty="0"/>
          </a:p>
          <a:p>
            <a:pPr eaLnBrk="1" hangingPunct="1"/>
            <a:endParaRPr lang="en-US" dirty="0"/>
          </a:p>
          <a:p>
            <a:pPr eaLnBrk="1" hangingPunct="1"/>
            <a:r>
              <a:rPr lang="en-US" dirty="0"/>
              <a:t>For more information, refer to </a:t>
            </a:r>
            <a:r>
              <a:rPr lang="en-US" b="1" dirty="0"/>
              <a:t>mathworks.com/</a:t>
            </a:r>
            <a:r>
              <a:rPr lang="en-US" b="1" dirty="0" err="1"/>
              <a:t>matlabcentral</a:t>
            </a:r>
            <a:r>
              <a:rPr lang="en-US" b="1" dirty="0"/>
              <a:t>.</a:t>
            </a:r>
          </a:p>
          <a:p>
            <a:pPr eaLnBrk="1" hangingPunct="1"/>
            <a:endParaRPr lang="en-US" dirty="0"/>
          </a:p>
        </p:txBody>
      </p:sp>
    </p:spTree>
    <p:extLst>
      <p:ext uri="{BB962C8B-B14F-4D97-AF65-F5344CB8AC3E}">
        <p14:creationId xmlns:p14="http://schemas.microsoft.com/office/powerpoint/2010/main" val="864163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xfrm>
            <a:off x="0" y="8685213"/>
            <a:ext cx="2971800" cy="457200"/>
          </a:xfrm>
          <a:prstGeom prst="rect">
            <a:avLst/>
          </a:prstGeom>
          <a:noFill/>
        </p:spPr>
        <p:txBody>
          <a:bodyPr/>
          <a:lstStyle/>
          <a:p>
            <a:r>
              <a:rPr lang="en-US" dirty="0"/>
              <a:t>The MathWorks</a:t>
            </a:r>
          </a:p>
        </p:txBody>
      </p:sp>
      <p:sp>
        <p:nvSpPr>
          <p:cNvPr id="114691" name="Rectangle 7"/>
          <p:cNvSpPr>
            <a:spLocks noGrp="1" noChangeArrowheads="1"/>
          </p:cNvSpPr>
          <p:nvPr>
            <p:ph type="sldNum" sz="quarter" idx="5"/>
          </p:nvPr>
        </p:nvSpPr>
        <p:spPr>
          <a:xfrm>
            <a:off x="3884613" y="8685213"/>
            <a:ext cx="2971800" cy="457200"/>
          </a:xfrm>
          <a:prstGeom prst="rect">
            <a:avLst/>
          </a:prstGeom>
          <a:noFill/>
        </p:spPr>
        <p:txBody>
          <a:bodyPr/>
          <a:lstStyle/>
          <a:p>
            <a:fld id="{951A7FFE-49C5-4CBB-BBD2-1CA70228F787}" type="slidenum">
              <a:rPr lang="en-US"/>
              <a:pPr/>
              <a:t>77</a:t>
            </a:fld>
            <a:endParaRPr lang="en-US"/>
          </a:p>
        </p:txBody>
      </p:sp>
      <p:sp>
        <p:nvSpPr>
          <p:cNvPr id="114692" name="Rectangle 2"/>
          <p:cNvSpPr>
            <a:spLocks noGrp="1" noRot="1" noChangeAspect="1" noChangeArrowheads="1" noTextEdit="1"/>
          </p:cNvSpPr>
          <p:nvPr>
            <p:ph type="sldImg"/>
          </p:nvPr>
        </p:nvSpPr>
        <p:spPr>
          <a:xfrm>
            <a:off x="385763" y="684213"/>
            <a:ext cx="6094412" cy="3429000"/>
          </a:xfrm>
          <a:ln/>
        </p:spPr>
      </p:sp>
      <p:sp>
        <p:nvSpPr>
          <p:cNvPr id="114693" name="Rectangle 3"/>
          <p:cNvSpPr>
            <a:spLocks noGrp="1" noChangeArrowheads="1"/>
          </p:cNvSpPr>
          <p:nvPr>
            <p:ph type="body" idx="1"/>
          </p:nvPr>
        </p:nvSpPr>
        <p:spPr>
          <a:xfrm>
            <a:off x="377647" y="4342150"/>
            <a:ext cx="6102707" cy="4116989"/>
          </a:xfrm>
          <a:noFill/>
          <a:ln/>
        </p:spPr>
        <p:txBody>
          <a:bodyPr>
            <a:normAutofit fontScale="92500" lnSpcReduction="20000"/>
          </a:bodyPr>
          <a:lstStyle/>
          <a:p>
            <a:pPr eaLnBrk="1" hangingPunct="1">
              <a:spcBef>
                <a:spcPct val="0"/>
              </a:spcBef>
            </a:pPr>
            <a:r>
              <a:rPr lang="en-US" dirty="0"/>
              <a:t>The MathWorks Training Services helps you use our products to succeed in your work. Our training courses are developed around the core responsibilities of engineers, scientists and educators like you. Our trainers focus on your goals and how to utilize MathWorks tools to achieve them.  </a:t>
            </a:r>
          </a:p>
          <a:p>
            <a:pPr eaLnBrk="1" hangingPunct="1">
              <a:spcBef>
                <a:spcPct val="0"/>
              </a:spcBef>
            </a:pPr>
            <a:endParaRPr lang="en-US" dirty="0"/>
          </a:p>
          <a:p>
            <a:pPr eaLnBrk="1" hangingPunct="1">
              <a:spcBef>
                <a:spcPct val="0"/>
              </a:spcBef>
            </a:pPr>
            <a:r>
              <a:rPr lang="en-US" b="1" dirty="0"/>
              <a:t>Public Instructor-led Training</a:t>
            </a:r>
            <a:br>
              <a:rPr lang="en-US" dirty="0"/>
            </a:br>
            <a:r>
              <a:rPr lang="en-US" dirty="0"/>
              <a:t>Public instructor-led courses are offered in North America, France, Germany, Italy, Spain, Switzerland, the Netherlands and the United Kingdom. In addition, many of our distributors offer training at other international sites. So, whether you are in Boston, </a:t>
            </a:r>
            <a:r>
              <a:rPr lang="en-US" dirty="0" err="1"/>
              <a:t>München</a:t>
            </a:r>
            <a:r>
              <a:rPr lang="en-US" dirty="0"/>
              <a:t> ,            or Bangalore, you can find hands-on training at a location near you. </a:t>
            </a:r>
          </a:p>
          <a:p>
            <a:pPr eaLnBrk="1" hangingPunct="1">
              <a:spcBef>
                <a:spcPct val="0"/>
              </a:spcBef>
            </a:pPr>
            <a:endParaRPr lang="en-US" dirty="0"/>
          </a:p>
          <a:p>
            <a:pPr eaLnBrk="1" hangingPunct="1">
              <a:spcBef>
                <a:spcPct val="0"/>
              </a:spcBef>
            </a:pPr>
            <a:r>
              <a:rPr lang="en-US" b="1" dirty="0"/>
              <a:t>On-Site Instructor-led Training</a:t>
            </a:r>
          </a:p>
          <a:p>
            <a:pPr eaLnBrk="1" hangingPunct="1">
              <a:spcBef>
                <a:spcPct val="0"/>
              </a:spcBef>
            </a:pPr>
            <a:r>
              <a:rPr lang="en-US" dirty="0"/>
              <a:t>The MathWorks also offers customized training courses that can be taught at your own facility. Our engineers can incorporate company-         or industry-specific examples into a curriculum of your choosing.</a:t>
            </a:r>
          </a:p>
          <a:p>
            <a:pPr eaLnBrk="1" hangingPunct="1">
              <a:spcBef>
                <a:spcPct val="0"/>
              </a:spcBef>
            </a:pPr>
            <a:endParaRPr lang="en-US" dirty="0"/>
          </a:p>
          <a:p>
            <a:pPr eaLnBrk="1" hangingPunct="1">
              <a:spcBef>
                <a:spcPct val="0"/>
              </a:spcBef>
            </a:pPr>
            <a:r>
              <a:rPr lang="en-US" b="1" dirty="0"/>
              <a:t>Instructor-led E-Learning</a:t>
            </a:r>
            <a:br>
              <a:rPr lang="en-US" dirty="0"/>
            </a:br>
            <a:r>
              <a:rPr lang="en-US" dirty="0"/>
              <a:t>All of our training courses (except for a few that require specialized hardware) are also offered over the Web. An instructor in one of             our offices can share their desktop with you and communicate over the phone. You get the same high quality instruction, but in the convenience of your home or office. Our e-learning courses are also typically run with far fewer students, with a more flexible schedule.</a:t>
            </a:r>
          </a:p>
          <a:p>
            <a:pPr eaLnBrk="1" hangingPunct="1">
              <a:spcBef>
                <a:spcPct val="0"/>
              </a:spcBef>
            </a:pPr>
            <a:endParaRPr lang="en-US" dirty="0"/>
          </a:p>
          <a:p>
            <a:pPr eaLnBrk="1" hangingPunct="1">
              <a:spcBef>
                <a:spcPct val="0"/>
              </a:spcBef>
            </a:pPr>
            <a:r>
              <a:rPr lang="en-US" b="1" dirty="0"/>
              <a:t>Course Topics </a:t>
            </a:r>
          </a:p>
          <a:p>
            <a:pPr eaLnBrk="1" hangingPunct="1">
              <a:spcBef>
                <a:spcPct val="0"/>
              </a:spcBef>
            </a:pPr>
            <a:r>
              <a:rPr lang="en-US" dirty="0"/>
              <a:t>The MathWorks offers introductory and intermediate courses in MATLAB, Simulink and </a:t>
            </a:r>
            <a:r>
              <a:rPr lang="en-US" dirty="0" err="1"/>
              <a:t>Stateflow</a:t>
            </a:r>
            <a:r>
              <a:rPr lang="en-US" dirty="0"/>
              <a:t>, as well as advanced courses              in subjects such as control design, signal and image processing, test and measurement, optimization, statistics and financial analysis.</a:t>
            </a:r>
          </a:p>
          <a:p>
            <a:pPr eaLnBrk="1" hangingPunct="1">
              <a:spcBef>
                <a:spcPct val="0"/>
              </a:spcBef>
            </a:pPr>
            <a:endParaRPr lang="en-US" dirty="0"/>
          </a:p>
          <a:p>
            <a:pPr eaLnBrk="1" hangingPunct="1">
              <a:spcBef>
                <a:spcPct val="0"/>
              </a:spcBef>
            </a:pPr>
            <a:r>
              <a:rPr lang="en-US" dirty="0"/>
              <a:t>For course information and the latest training schedule and locations:</a:t>
            </a:r>
          </a:p>
          <a:p>
            <a:pPr eaLnBrk="1" hangingPunct="1">
              <a:spcBef>
                <a:spcPct val="0"/>
              </a:spcBef>
            </a:pPr>
            <a:r>
              <a:rPr lang="en-US" b="1" dirty="0"/>
              <a:t>www.mathworks.com/training</a:t>
            </a:r>
          </a:p>
        </p:txBody>
      </p:sp>
    </p:spTree>
    <p:extLst>
      <p:ext uri="{BB962C8B-B14F-4D97-AF65-F5344CB8AC3E}">
        <p14:creationId xmlns:p14="http://schemas.microsoft.com/office/powerpoint/2010/main" val="1506513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D73B8C3-A209-4A55-9261-22C2A02B3159}"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3193213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310846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95395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4193707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2865173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3381" y="192"/>
            <a:ext cx="12193349" cy="6870191"/>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2"/>
          <p:cNvSpPr>
            <a:spLocks noGrp="1"/>
          </p:cNvSpPr>
          <p:nvPr>
            <p:ph type="subTitle" idx="1"/>
          </p:nvPr>
        </p:nvSpPr>
        <p:spPr>
          <a:xfrm>
            <a:off x="914400" y="3203576"/>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3" name="TextBox 22"/>
          <p:cNvSpPr txBox="1"/>
          <p:nvPr userDrawn="1"/>
        </p:nvSpPr>
        <p:spPr>
          <a:xfrm>
            <a:off x="9635211" y="6527629"/>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33875"/>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de-DE"/>
              <a:t>Titelmasterformat durch Klicken bearbeiten</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76652"/>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292616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600200"/>
            <a:ext cx="107696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endParaRPr lang="en-US" dirty="0"/>
          </a:p>
        </p:txBody>
      </p:sp>
      <p:sp>
        <p:nvSpPr>
          <p:cNvPr id="11" name="Content Placeholder 2"/>
          <p:cNvSpPr>
            <a:spLocks noGrp="1"/>
          </p:cNvSpPr>
          <p:nvPr>
            <p:ph sz="half" idx="10" hasCustomPrompt="1"/>
          </p:nvPr>
        </p:nvSpPr>
        <p:spPr>
          <a:xfrm>
            <a:off x="609600" y="2819400"/>
            <a:ext cx="508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a:t>Click to add b</a:t>
            </a:r>
            <a:r>
              <a:rPr lang="en-US" sz="1800" dirty="0">
                <a:solidFill>
                  <a:prstClr val="black"/>
                </a:solidFill>
              </a:rPr>
              <a:t>rief summary and benefits of feature (ideally three bullets)</a:t>
            </a:r>
          </a:p>
          <a:p>
            <a:pPr lvl="1"/>
            <a:r>
              <a:rPr lang="en-US" dirty="0"/>
              <a:t>Second level</a:t>
            </a:r>
          </a:p>
        </p:txBody>
      </p:sp>
      <p:sp>
        <p:nvSpPr>
          <p:cNvPr id="13" name="Text Placeholder 11"/>
          <p:cNvSpPr>
            <a:spLocks noGrp="1"/>
          </p:cNvSpPr>
          <p:nvPr>
            <p:ph type="body" sz="quarter" idx="11" hasCustomPrompt="1"/>
          </p:nvPr>
        </p:nvSpPr>
        <p:spPr>
          <a:xfrm>
            <a:off x="609600" y="1600200"/>
            <a:ext cx="5080000" cy="838200"/>
          </a:xfrm>
        </p:spPr>
        <p:txBody>
          <a:bodyPr anchor="t"/>
          <a:lstStyle>
            <a:lvl1pPr marL="0" indent="0" algn="l">
              <a:buNone/>
              <a:defRPr sz="2000" b="1" baseline="0"/>
            </a:lvl1pPr>
          </a:lstStyle>
          <a:p>
            <a:pPr lvl="0"/>
            <a:r>
              <a:rPr lang="en-US" dirty="0"/>
              <a:t>Click to add headline</a:t>
            </a:r>
            <a:r>
              <a:rPr lang="en-US" sz="2000" b="1" dirty="0">
                <a:solidFill>
                  <a:prstClr val="black"/>
                </a:solidFill>
              </a:rPr>
              <a:t> providing value of feature</a:t>
            </a:r>
            <a:endParaRPr lang="en-US" dirty="0"/>
          </a:p>
        </p:txBody>
      </p:sp>
      <p:sp>
        <p:nvSpPr>
          <p:cNvPr id="14" name="Text Placeholder 2"/>
          <p:cNvSpPr>
            <a:spLocks noGrp="1"/>
          </p:cNvSpPr>
          <p:nvPr>
            <p:ph type="body" sz="half" idx="12" hasCustomPrompt="1"/>
          </p:nvPr>
        </p:nvSpPr>
        <p:spPr>
          <a:xfrm>
            <a:off x="609600" y="6172200"/>
            <a:ext cx="6096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a:t>Click to add </a:t>
            </a:r>
            <a:r>
              <a:rPr lang="en-US" sz="1600" dirty="0" err="1">
                <a:latin typeface="Courier New" pitchFamily="49" charset="0"/>
                <a:cs typeface="Courier New" pitchFamily="49" charset="0"/>
              </a:rPr>
              <a:t>product_example_name</a:t>
            </a:r>
            <a:r>
              <a:rPr lang="en-US" sz="1600"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6"/>
            <a:ext cx="10363200" cy="1362075"/>
          </a:xfrm>
        </p:spPr>
        <p:txBody>
          <a:bodyPr anchor="t"/>
          <a:lstStyle>
            <a:lvl1pPr algn="ctr">
              <a:defRPr sz="3200" b="1"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tx2"/>
                </a:solidFill>
                <a:latin typeface="Arial" pitchFamily="34" charset="0"/>
                <a:cs typeface="Arial" pitchFamily="34" charset="0"/>
              </a:rPr>
              <a:t>Edit in Slide</a:t>
            </a:r>
            <a:r>
              <a:rPr lang="en-US" sz="2800" b="1" baseline="0" dirty="0">
                <a:solidFill>
                  <a:schemeClr val="tx2"/>
                </a:solidFill>
                <a:latin typeface="Arial" pitchFamily="34" charset="0"/>
                <a:cs typeface="Arial" pitchFamily="34" charset="0"/>
              </a:rPr>
              <a:t> Master view to e</a:t>
            </a:r>
            <a:r>
              <a:rPr lang="en-US" sz="2800" b="1" dirty="0">
                <a:solidFill>
                  <a:schemeClr val="tx2"/>
                </a:solidFill>
                <a:latin typeface="Arial" pitchFamily="34" charset="0"/>
                <a:cs typeface="Arial" pitchFamily="34" charset="0"/>
              </a:rPr>
              <a:t>nter agenda</a:t>
            </a:r>
            <a:r>
              <a:rPr lang="en-US" sz="2800" b="1" baseline="0" dirty="0">
                <a:solidFill>
                  <a:schemeClr val="tx2"/>
                </a:solidFill>
                <a:latin typeface="Arial" pitchFamily="34" charset="0"/>
                <a:cs typeface="Arial" pitchFamily="34" charset="0"/>
              </a:rPr>
              <a:t> title</a:t>
            </a:r>
            <a:endParaRPr lang="en-US" sz="2800" b="1"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66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pic>
        <p:nvPicPr>
          <p:cNvPr id="9" name="Picture 8" descr="logo647.png"/>
          <p:cNvPicPr>
            <a:picLocks noChangeAspect="1"/>
          </p:cNvPicPr>
          <p:nvPr/>
        </p:nvPicPr>
        <p:blipFill>
          <a:blip r:embed="rId12" cstate="print"/>
          <a:stretch>
            <a:fillRect/>
          </a:stretch>
        </p:blipFill>
        <p:spPr>
          <a:xfrm>
            <a:off x="9966272" y="47716"/>
            <a:ext cx="2082800" cy="424983"/>
          </a:xfrm>
          <a:prstGeom prst="rect">
            <a:avLst/>
          </a:prstGeom>
        </p:spPr>
      </p:pic>
      <p:cxnSp>
        <p:nvCxnSpPr>
          <p:cNvPr id="11" name="Straight Connector 11"/>
          <p:cNvCxnSpPr/>
          <p:nvPr/>
        </p:nvCxnSpPr>
        <p:spPr>
          <a:xfrm rot="10800000" flipV="1">
            <a:off x="304801" y="246870"/>
            <a:ext cx="9355820"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582400" y="6484951"/>
            <a:ext cx="6096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8" r:id="rId10"/>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notesSlide" Target="../notesSlides/notesSlide6.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7.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19.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0.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hyperlink" Target="http://www.mathworks.com/help/pdf_doc/simulink/hi_guidelines.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8.xml"/><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75.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4.xml"/><Relationship Id="rId7"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5.xml"/><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27.xml"/><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notesSlide" Target="../notesSlides/notesSlide29.xml"/><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30.xml"/><Relationship Id="rId7"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2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notesSlide" Target="../notesSlides/notesSlide34.xml"/><Relationship Id="rId7"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hyperlink" Target="mailto:information@ikv.de"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44.png"/></Relationships>
</file>

<file path=ppt/slides/_rels/slide5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notesSlide" Target="../notesSlides/notesSlide41.xml"/><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5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notesSlide" Target="../notesSlides/notesSlide42.xml"/><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slideLayout" Target="../slideLayouts/slideLayout2.xml"/><Relationship Id="rId16" Type="http://schemas.openxmlformats.org/officeDocument/2006/relationships/image" Target="../media/image168.png"/><Relationship Id="rId1" Type="http://schemas.openxmlformats.org/officeDocument/2006/relationships/tags" Target="../tags/tag40.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5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3" Type="http://schemas.openxmlformats.org/officeDocument/2006/relationships/notesSlide" Target="../notesSlides/notesSlide43.xml"/><Relationship Id="rId21" Type="http://schemas.openxmlformats.org/officeDocument/2006/relationships/image" Target="../media/image189.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slideLayout" Target="../slideLayouts/slideLayout2.xml"/><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tags" Target="../tags/tag4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hyperlink" Target="mailto:information@ikv.de" TargetMode="Externa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mathworks.com/products/simverification/" TargetMode="Externa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mathworks.com/products/sldesignverifier"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74.xml.rels><?xml version="1.0" encoding="UTF-8" standalone="yes"?>
<Relationships xmlns="http://schemas.openxmlformats.org/package/2006/relationships"><Relationship Id="rId3" Type="http://schemas.openxmlformats.org/officeDocument/2006/relationships/hyperlink" Target="http://www.mathworks.com/products/simulink-test/"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75.xml.rels><?xml version="1.0" encoding="UTF-8" standalone="yes"?>
<Relationships xmlns="http://schemas.openxmlformats.org/package/2006/relationships"><Relationship Id="rId3" Type="http://schemas.openxmlformats.org/officeDocument/2006/relationships/hyperlink" Target="http://www.mathworks.com/verification-validation/"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7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www.mathworks.com/matlabcentra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hyperlink" Target="http://www.mathworks.com/services/training/course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7219" y="914400"/>
            <a:ext cx="9201229" cy="1353072"/>
          </a:xfrm>
        </p:spPr>
        <p:txBody>
          <a:bodyPr/>
          <a:lstStyle/>
          <a:p>
            <a:r>
              <a:rPr lang="de-DE" sz="3600" dirty="0"/>
              <a:t>Model-Based Verification &amp; Validation:</a:t>
            </a:r>
            <a:br>
              <a:rPr lang="de-DE" sz="3600" dirty="0"/>
            </a:br>
            <a:br>
              <a:rPr lang="de-DE" sz="3600" dirty="0"/>
            </a:br>
            <a:r>
              <a:rPr lang="de-DE" sz="3600" i="1" dirty="0"/>
              <a:t>Gaining confidence in your design</a:t>
            </a:r>
            <a:br>
              <a:rPr lang="de-DE" sz="3600" dirty="0"/>
            </a:br>
            <a:endParaRPr lang="de-DE" sz="3600" dirty="0"/>
          </a:p>
        </p:txBody>
      </p:sp>
      <p:sp>
        <p:nvSpPr>
          <p:cNvPr id="6" name="Subtitle 2"/>
          <p:cNvSpPr txBox="1">
            <a:spLocks/>
          </p:cNvSpPr>
          <p:nvPr/>
        </p:nvSpPr>
        <p:spPr>
          <a:xfrm>
            <a:off x="911424" y="4724400"/>
            <a:ext cx="10366176" cy="167640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tx2"/>
              </a:buClr>
              <a:buSzPct val="75000"/>
              <a:buFont typeface="Wingdings" pitchFamily="2" charset="2"/>
              <a:buNone/>
              <a:defRPr sz="1600" b="1"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Clr>
                <a:schemeClr val="tx2"/>
              </a:buClr>
              <a:buSzPct val="75000"/>
              <a:buFont typeface="Wingdings" pitchFamily="2" charset="2"/>
              <a:buNone/>
              <a:defRPr sz="16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Clr>
                <a:schemeClr val="tx2"/>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srgbClr val="FFFF00"/>
                </a:solidFill>
              </a:rPr>
              <a:t>Chuck Olosky			Application Engineer</a:t>
            </a:r>
          </a:p>
          <a:p>
            <a:r>
              <a:rPr lang="en-US" sz="2400" dirty="0">
                <a:solidFill>
                  <a:srgbClr val="FFFF00"/>
                </a:solidFill>
              </a:rPr>
              <a:t>Shaun Kalinowski			Application Engineering Manager</a:t>
            </a:r>
          </a:p>
          <a:p>
            <a:r>
              <a:rPr lang="en-US" sz="2400" dirty="0">
                <a:solidFill>
                  <a:srgbClr val="FFFF00"/>
                </a:solidFill>
              </a:rPr>
              <a:t>Yoke Peng Leong			Application Engineer</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Title 3"/>
          <p:cNvSpPr txBox="1">
            <a:spLocks/>
          </p:cNvSpPr>
          <p:nvPr/>
        </p:nvSpPr>
        <p:spPr>
          <a:xfrm>
            <a:off x="927220" y="3501008"/>
            <a:ext cx="4808741" cy="80719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200" b="1" kern="1200">
                <a:solidFill>
                  <a:schemeClr val="tx2"/>
                </a:solidFill>
                <a:latin typeface="Arial" pitchFamily="34" charset="0"/>
                <a:ea typeface="+mj-ea"/>
                <a:cs typeface="Arial" pitchFamily="34" charset="0"/>
              </a:defRPr>
            </a:lvl1pPr>
          </a:lstStyle>
          <a:p>
            <a:r>
              <a:rPr lang="de-DE" sz="3600" dirty="0">
                <a:solidFill>
                  <a:schemeClr val="bg1">
                    <a:lumMod val="50000"/>
                  </a:schemeClr>
                </a:solidFill>
              </a:rPr>
              <a:t>30 April 2019</a:t>
            </a:r>
            <a:br>
              <a:rPr lang="de-DE" sz="3600" dirty="0">
                <a:solidFill>
                  <a:schemeClr val="bg1">
                    <a:lumMod val="50000"/>
                  </a:schemeClr>
                </a:solidFill>
              </a:rPr>
            </a:br>
            <a:endParaRPr lang="de-DE" sz="3600" dirty="0">
              <a:solidFill>
                <a:schemeClr val="bg1">
                  <a:lumMod val="50000"/>
                </a:schemeClr>
              </a:solidFill>
            </a:endParaRPr>
          </a:p>
        </p:txBody>
      </p:sp>
    </p:spTree>
    <p:extLst>
      <p:ext uri="{BB962C8B-B14F-4D97-AF65-F5344CB8AC3E}">
        <p14:creationId xmlns:p14="http://schemas.microsoft.com/office/powerpoint/2010/main" val="392195156"/>
      </p:ext>
    </p:extLst>
  </p:cSld>
  <p:clrMapOvr>
    <a:masterClrMapping/>
  </p:clrMapOvr>
  <mc:AlternateContent xmlns:mc="http://schemas.openxmlformats.org/markup-compatibility/2006" xmlns:p14="http://schemas.microsoft.com/office/powerpoint/2010/main">
    <mc:Choice Requires="p14">
      <p:transition spd="slow" p14:dur="2000" advTm="6249"/>
    </mc:Choice>
    <mc:Fallback xmlns="">
      <p:transition spd="slow" advTm="62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a:stretch>
            <a:fillRect/>
          </a:stretch>
        </p:blipFill>
        <p:spPr>
          <a:xfrm>
            <a:off x="3948773" y="952500"/>
            <a:ext cx="7024027" cy="5486400"/>
          </a:xfrm>
          <a:prstGeom prst="rect">
            <a:avLst/>
          </a:prstGeom>
        </p:spPr>
      </p:pic>
      <p:pic>
        <p:nvPicPr>
          <p:cNvPr id="6" name="Picture 5"/>
          <p:cNvPicPr>
            <a:picLocks noChangeAspect="1"/>
          </p:cNvPicPr>
          <p:nvPr/>
        </p:nvPicPr>
        <p:blipFill>
          <a:blip r:embed="rId5"/>
          <a:stretch>
            <a:fillRect/>
          </a:stretch>
        </p:blipFill>
        <p:spPr>
          <a:xfrm>
            <a:off x="3912831" y="1143000"/>
            <a:ext cx="7846161" cy="5204249"/>
          </a:xfrm>
          <a:prstGeom prst="rect">
            <a:avLst/>
          </a:prstGeom>
        </p:spPr>
      </p:pic>
      <p:pic>
        <p:nvPicPr>
          <p:cNvPr id="11" name="Picture 10"/>
          <p:cNvPicPr>
            <a:picLocks noChangeAspect="1"/>
          </p:cNvPicPr>
          <p:nvPr/>
        </p:nvPicPr>
        <p:blipFill>
          <a:blip r:embed="rId6"/>
          <a:stretch>
            <a:fillRect/>
          </a:stretch>
        </p:blipFill>
        <p:spPr>
          <a:xfrm>
            <a:off x="3377478" y="2206172"/>
            <a:ext cx="5385522" cy="4347028"/>
          </a:xfrm>
          <a:prstGeom prst="rect">
            <a:avLst/>
          </a:prstGeom>
        </p:spPr>
      </p:pic>
      <p:pic>
        <p:nvPicPr>
          <p:cNvPr id="8" name="Picture 2" descr="C:\Users\colosky\AppData\Local\Temp\SNAGHTML2e97a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1951227"/>
            <a:ext cx="8915400" cy="3706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colosky\AppData\Local\Temp\SNAGHTML26a4a6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4835" y="2133600"/>
            <a:ext cx="4314765" cy="36463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52360" y="2610440"/>
            <a:ext cx="777240" cy="58996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15" name="TextBox 14"/>
          <p:cNvSpPr txBox="1"/>
          <p:nvPr/>
        </p:nvSpPr>
        <p:spPr>
          <a:xfrm>
            <a:off x="9503272" y="2686050"/>
            <a:ext cx="1500007" cy="246888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2" name="Title 1"/>
          <p:cNvSpPr>
            <a:spLocks noGrp="1"/>
          </p:cNvSpPr>
          <p:nvPr>
            <p:ph type="title"/>
          </p:nvPr>
        </p:nvSpPr>
        <p:spPr>
          <a:xfrm>
            <a:off x="381000" y="304801"/>
            <a:ext cx="9601200" cy="914399"/>
          </a:xfrm>
        </p:spPr>
        <p:txBody>
          <a:bodyPr/>
          <a:lstStyle/>
          <a:p>
            <a:r>
              <a:rPr lang="en-US" b="1" dirty="0"/>
              <a:t>Early Ad-hoc (Interactive) Testing with Simulink Test</a:t>
            </a:r>
          </a:p>
        </p:txBody>
      </p:sp>
      <p:sp>
        <p:nvSpPr>
          <p:cNvPr id="10" name="TextBox 9"/>
          <p:cNvSpPr txBox="1"/>
          <p:nvPr/>
        </p:nvSpPr>
        <p:spPr>
          <a:xfrm>
            <a:off x="124711" y="1410133"/>
            <a:ext cx="2935012" cy="5066867"/>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support Ad-hoc testing </a:t>
            </a:r>
          </a:p>
          <a:p>
            <a:pPr marL="176213" indent="-176213"/>
            <a:endParaRPr lang="en-US" sz="2000" i="1" dirty="0"/>
          </a:p>
          <a:p>
            <a:pPr marL="176213" indent="-176213"/>
            <a:r>
              <a:rPr lang="en-US" sz="2000" i="1" dirty="0"/>
              <a:t>Verify required behavior with Test Assessment Blocks</a:t>
            </a:r>
          </a:p>
          <a:p>
            <a:pPr marL="176213" indent="-176213"/>
            <a:endParaRPr lang="en-US" sz="2000" i="1" dirty="0"/>
          </a:p>
          <a:p>
            <a:pPr marL="176213" indent="-176213"/>
            <a:r>
              <a:rPr lang="en-US" sz="2000" i="1" dirty="0"/>
              <a:t>Build a user interface panel with Dashboard Blocks</a:t>
            </a:r>
          </a:p>
          <a:p>
            <a:pPr marL="176213" indent="-176213"/>
            <a:endParaRPr lang="en-US" sz="2000" i="1" dirty="0"/>
          </a:p>
          <a:p>
            <a:pPr marL="176213" indent="-176213"/>
            <a:r>
              <a:rPr lang="en-US" sz="2000" i="1" dirty="0"/>
              <a:t>Debug with Simulation Data Inspector and model breakpoints</a:t>
            </a:r>
          </a:p>
        </p:txBody>
      </p:sp>
      <p:pic>
        <p:nvPicPr>
          <p:cNvPr id="13" name="Picture 8" descr="C:\Users\colosky\AppData\Local\Temp\SNAGHTML26e55e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7245" y="1565136"/>
            <a:ext cx="5084755" cy="45499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0"/>
          <a:stretch>
            <a:fillRect/>
          </a:stretch>
        </p:blipFill>
        <p:spPr>
          <a:xfrm>
            <a:off x="7791450" y="2328398"/>
            <a:ext cx="4252147" cy="3116544"/>
          </a:xfrm>
          <a:prstGeom prst="rect">
            <a:avLst/>
          </a:prstGeom>
        </p:spPr>
      </p:pic>
      <p:pic>
        <p:nvPicPr>
          <p:cNvPr id="1036" name="Picture 12" descr="C:\Users\colosky\AppData\Local\Temp\SNAGHTML2716b3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5333" y="1284549"/>
            <a:ext cx="7463389" cy="47888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colosky\AppData\Local\Temp\SNAGHTML10e0cd8c.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4813" y="4518430"/>
            <a:ext cx="4506652" cy="1882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losky\AppData\Local\Temp\SNAGHTML1a2e09dc.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122" y="3417571"/>
            <a:ext cx="2870878" cy="22212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colosky\AppData\Local\Temp\SNAGHTML10e2cf77.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3395" y="1066800"/>
            <a:ext cx="4488070" cy="17504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5"/>
          <a:stretch>
            <a:fillRect/>
          </a:stretch>
        </p:blipFill>
        <p:spPr>
          <a:xfrm>
            <a:off x="3397869" y="1276350"/>
            <a:ext cx="7419515" cy="4720138"/>
          </a:xfrm>
          <a:prstGeom prst="rect">
            <a:avLst/>
          </a:prstGeom>
        </p:spPr>
      </p:pic>
      <p:sp>
        <p:nvSpPr>
          <p:cNvPr id="17" name="TextBox 16"/>
          <p:cNvSpPr txBox="1"/>
          <p:nvPr/>
        </p:nvSpPr>
        <p:spPr>
          <a:xfrm flipH="1">
            <a:off x="3684231" y="5845314"/>
            <a:ext cx="7136169"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early ad-hoc testing with interactive </a:t>
            </a:r>
            <a:r>
              <a:rPr lang="en-US" sz="2000" i="1" u="sng" dirty="0">
                <a:solidFill>
                  <a:schemeClr val="bg1"/>
                </a:solidFill>
                <a:latin typeface="Arial" pitchFamily="34" charset="0"/>
                <a:cs typeface="Arial" pitchFamily="34" charset="0"/>
              </a:rPr>
              <a:t>test harness</a:t>
            </a:r>
            <a:r>
              <a:rPr lang="en-US" sz="2000" i="1" dirty="0">
                <a:solidFill>
                  <a:schemeClr val="bg1"/>
                </a:solidFill>
                <a:latin typeface="Arial" pitchFamily="34" charset="0"/>
                <a:cs typeface="Arial" pitchFamily="34" charset="0"/>
              </a:rPr>
              <a:t> creation and online </a:t>
            </a:r>
            <a:r>
              <a:rPr lang="en-US" sz="2000" i="1" u="sng" dirty="0">
                <a:solidFill>
                  <a:schemeClr val="bg1"/>
                </a:solidFill>
                <a:latin typeface="Arial" pitchFamily="34" charset="0"/>
                <a:cs typeface="Arial" pitchFamily="34" charset="0"/>
              </a:rPr>
              <a:t>test assessments</a:t>
            </a:r>
            <a:r>
              <a:rPr lang="en-US" sz="2000" i="1" dirty="0">
                <a:solidFill>
                  <a:schemeClr val="bg1"/>
                </a:solidFill>
                <a:latin typeface="Arial" pitchFamily="34" charset="0"/>
                <a:cs typeface="Arial" pitchFamily="34" charset="0"/>
              </a:rPr>
              <a:t>.  </a:t>
            </a:r>
          </a:p>
        </p:txBody>
      </p:sp>
    </p:spTree>
    <p:custDataLst>
      <p:tags r:id="rId1"/>
    </p:custDataLst>
    <p:extLst>
      <p:ext uri="{BB962C8B-B14F-4D97-AF65-F5344CB8AC3E}">
        <p14:creationId xmlns:p14="http://schemas.microsoft.com/office/powerpoint/2010/main" val="2335831655"/>
      </p:ext>
    </p:extLst>
  </p:cSld>
  <p:clrMapOvr>
    <a:masterClrMapping/>
  </p:clrMapOvr>
  <mc:AlternateContent xmlns:mc="http://schemas.openxmlformats.org/markup-compatibility/2006" xmlns:p14="http://schemas.microsoft.com/office/powerpoint/2010/main">
    <mc:Choice Requires="p14">
      <p:transition spd="slow" p14:dur="2000" advTm="45376"/>
    </mc:Choice>
    <mc:Fallback xmlns="">
      <p:transition spd="slow" advTm="453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bg/>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uiExpand="1" build="allAtOnce"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1"/>
            <a:ext cx="10134600" cy="914399"/>
          </a:xfrm>
        </p:spPr>
        <p:txBody>
          <a:bodyPr/>
          <a:lstStyle/>
          <a:p>
            <a:r>
              <a:rPr lang="en-US" dirty="0"/>
              <a:t>Example Workflow: </a:t>
            </a:r>
            <a:r>
              <a:rPr lang="en-US" b="1" dirty="0"/>
              <a:t>Subsystem Testing</a:t>
            </a:r>
          </a:p>
        </p:txBody>
      </p:sp>
      <p:sp>
        <p:nvSpPr>
          <p:cNvPr id="10" name="TextBox 9"/>
          <p:cNvSpPr txBox="1"/>
          <p:nvPr/>
        </p:nvSpPr>
        <p:spPr>
          <a:xfrm>
            <a:off x="124711" y="1714964"/>
            <a:ext cx="2935012" cy="421534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test  the new subsystem</a:t>
            </a:r>
          </a:p>
          <a:p>
            <a:pPr marL="0" indent="0">
              <a:buNone/>
            </a:pPr>
            <a:r>
              <a:rPr lang="en-US" sz="2000" i="1" dirty="0"/>
              <a:t> </a:t>
            </a:r>
          </a:p>
          <a:p>
            <a:pPr marL="176213" indent="-176213"/>
            <a:r>
              <a:rPr lang="en-US" sz="2000" i="1" dirty="0"/>
              <a:t>Verify behavior with Dashboard Blocks</a:t>
            </a:r>
          </a:p>
          <a:p>
            <a:pPr marL="176213" indent="-176213"/>
            <a:endParaRPr lang="en-US" sz="2000" i="1" dirty="0"/>
          </a:p>
          <a:p>
            <a:pPr marL="176213" indent="-176213"/>
            <a:r>
              <a:rPr lang="en-US" sz="2000" i="1" dirty="0"/>
              <a:t>Changes in harness synchronized back to component</a:t>
            </a:r>
          </a:p>
        </p:txBody>
      </p:sp>
      <p:pic>
        <p:nvPicPr>
          <p:cNvPr id="12" name="Picture 11"/>
          <p:cNvPicPr>
            <a:picLocks noChangeAspect="1"/>
          </p:cNvPicPr>
          <p:nvPr/>
        </p:nvPicPr>
        <p:blipFill>
          <a:blip r:embed="rId4"/>
          <a:stretch>
            <a:fillRect/>
          </a:stretch>
        </p:blipFill>
        <p:spPr>
          <a:xfrm>
            <a:off x="3233526" y="1219200"/>
            <a:ext cx="8567286" cy="4812771"/>
          </a:xfrm>
          <a:prstGeom prst="rect">
            <a:avLst/>
          </a:prstGeom>
        </p:spPr>
      </p:pic>
      <p:pic>
        <p:nvPicPr>
          <p:cNvPr id="11" name="Picture 10"/>
          <p:cNvPicPr>
            <a:picLocks noChangeAspect="1"/>
          </p:cNvPicPr>
          <p:nvPr/>
        </p:nvPicPr>
        <p:blipFill>
          <a:blip r:embed="rId5"/>
          <a:stretch>
            <a:fillRect/>
          </a:stretch>
        </p:blipFill>
        <p:spPr>
          <a:xfrm>
            <a:off x="4190015" y="5546318"/>
            <a:ext cx="7087585" cy="1165379"/>
          </a:xfrm>
          <a:prstGeom prst="rect">
            <a:avLst/>
          </a:prstGeom>
        </p:spPr>
      </p:pic>
      <p:sp>
        <p:nvSpPr>
          <p:cNvPr id="16" name="Rectangle: Rounded Corners 15"/>
          <p:cNvSpPr/>
          <p:nvPr/>
        </p:nvSpPr>
        <p:spPr>
          <a:xfrm>
            <a:off x="4800600" y="3048000"/>
            <a:ext cx="1905000" cy="10359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050" name="Picture 2" descr="C:\Users\colosky\AppData\Local\Temp\SNAGHTML7421c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350" y="1877382"/>
            <a:ext cx="4778650" cy="254221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p:cNvSpPr/>
          <p:nvPr/>
        </p:nvSpPr>
        <p:spPr>
          <a:xfrm>
            <a:off x="6087651" y="3640375"/>
            <a:ext cx="541749" cy="4774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9" name="Picture 18"/>
          <p:cNvPicPr>
            <a:picLocks noChangeAspect="1"/>
          </p:cNvPicPr>
          <p:nvPr/>
        </p:nvPicPr>
        <p:blipFill>
          <a:blip r:embed="rId7"/>
          <a:stretch>
            <a:fillRect/>
          </a:stretch>
        </p:blipFill>
        <p:spPr>
          <a:xfrm>
            <a:off x="4461626" y="1993835"/>
            <a:ext cx="6945806" cy="3657600"/>
          </a:xfrm>
          <a:prstGeom prst="rect">
            <a:avLst/>
          </a:prstGeom>
        </p:spPr>
      </p:pic>
      <p:pic>
        <p:nvPicPr>
          <p:cNvPr id="20" name="Picture 19"/>
          <p:cNvPicPr>
            <a:picLocks noChangeAspect="1"/>
          </p:cNvPicPr>
          <p:nvPr/>
        </p:nvPicPr>
        <p:blipFill>
          <a:blip r:embed="rId8"/>
          <a:stretch>
            <a:fillRect/>
          </a:stretch>
        </p:blipFill>
        <p:spPr>
          <a:xfrm>
            <a:off x="3298703" y="1340721"/>
            <a:ext cx="8740897" cy="4602879"/>
          </a:xfrm>
          <a:prstGeom prst="rect">
            <a:avLst/>
          </a:prstGeom>
        </p:spPr>
      </p:pic>
      <p:sp>
        <p:nvSpPr>
          <p:cNvPr id="23" name="Rectangle: Rounded Corners 22"/>
          <p:cNvSpPr/>
          <p:nvPr/>
        </p:nvSpPr>
        <p:spPr>
          <a:xfrm>
            <a:off x="7554141" y="3655615"/>
            <a:ext cx="1760949" cy="129937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TextBox 16"/>
          <p:cNvSpPr txBox="1"/>
          <p:nvPr/>
        </p:nvSpPr>
        <p:spPr>
          <a:xfrm flipH="1">
            <a:off x="3765888" y="5941344"/>
            <a:ext cx="7511712"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testing of the subsystem feature during development with </a:t>
            </a:r>
            <a:r>
              <a:rPr lang="en-US" sz="2000" i="1" u="sng" dirty="0">
                <a:solidFill>
                  <a:schemeClr val="bg1"/>
                </a:solidFill>
                <a:latin typeface="Arial" pitchFamily="34" charset="0"/>
                <a:cs typeface="Arial" pitchFamily="34" charset="0"/>
              </a:rPr>
              <a:t>subsystem harness</a:t>
            </a:r>
            <a:r>
              <a:rPr lang="en-US" sz="2000" i="1" dirty="0">
                <a:solidFill>
                  <a:schemeClr val="bg1"/>
                </a:solidFill>
                <a:latin typeface="Arial" pitchFamily="34" charset="0"/>
                <a:cs typeface="Arial" pitchFamily="34" charset="0"/>
              </a:rPr>
              <a:t> creation.</a:t>
            </a:r>
          </a:p>
        </p:txBody>
      </p:sp>
      <p:pic>
        <p:nvPicPr>
          <p:cNvPr id="21" name="Picture 20"/>
          <p:cNvPicPr>
            <a:picLocks noChangeAspect="1"/>
          </p:cNvPicPr>
          <p:nvPr/>
        </p:nvPicPr>
        <p:blipFill>
          <a:blip r:embed="rId9"/>
          <a:stretch>
            <a:fillRect/>
          </a:stretch>
        </p:blipFill>
        <p:spPr>
          <a:xfrm>
            <a:off x="4636594" y="1676400"/>
            <a:ext cx="6945806" cy="3657600"/>
          </a:xfrm>
          <a:prstGeom prst="rect">
            <a:avLst/>
          </a:prstGeom>
        </p:spPr>
      </p:pic>
      <p:pic>
        <p:nvPicPr>
          <p:cNvPr id="22" name="Picture 21"/>
          <p:cNvPicPr>
            <a:picLocks noChangeAspect="1"/>
          </p:cNvPicPr>
          <p:nvPr/>
        </p:nvPicPr>
        <p:blipFill>
          <a:blip r:embed="rId10"/>
          <a:stretch>
            <a:fillRect/>
          </a:stretch>
        </p:blipFill>
        <p:spPr>
          <a:xfrm>
            <a:off x="4636594" y="1676400"/>
            <a:ext cx="6945806" cy="3657600"/>
          </a:xfrm>
          <a:prstGeom prst="rect">
            <a:avLst/>
          </a:prstGeom>
        </p:spPr>
      </p:pic>
      <p:pic>
        <p:nvPicPr>
          <p:cNvPr id="25" name="Picture 24"/>
          <p:cNvPicPr>
            <a:picLocks noChangeAspect="1"/>
          </p:cNvPicPr>
          <p:nvPr/>
        </p:nvPicPr>
        <p:blipFill>
          <a:blip r:embed="rId11"/>
          <a:stretch>
            <a:fillRect/>
          </a:stretch>
        </p:blipFill>
        <p:spPr>
          <a:xfrm>
            <a:off x="3268223" y="1340721"/>
            <a:ext cx="8740897" cy="4602879"/>
          </a:xfrm>
          <a:prstGeom prst="rect">
            <a:avLst/>
          </a:prstGeom>
        </p:spPr>
      </p:pic>
      <p:pic>
        <p:nvPicPr>
          <p:cNvPr id="26" name="Picture 25"/>
          <p:cNvPicPr>
            <a:picLocks noChangeAspect="1"/>
          </p:cNvPicPr>
          <p:nvPr/>
        </p:nvPicPr>
        <p:blipFill>
          <a:blip r:embed="rId12"/>
          <a:stretch>
            <a:fillRect/>
          </a:stretch>
        </p:blipFill>
        <p:spPr>
          <a:xfrm>
            <a:off x="4131206" y="1648640"/>
            <a:ext cx="6945806" cy="3657600"/>
          </a:xfrm>
          <a:prstGeom prst="rect">
            <a:avLst/>
          </a:prstGeom>
        </p:spPr>
      </p:pic>
    </p:spTree>
    <p:custDataLst>
      <p:tags r:id="rId1"/>
    </p:custDataLst>
    <p:extLst>
      <p:ext uri="{BB962C8B-B14F-4D97-AF65-F5344CB8AC3E}">
        <p14:creationId xmlns:p14="http://schemas.microsoft.com/office/powerpoint/2010/main" val="41507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05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2"/>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par>
                                <p:cTn id="77" presetID="1" presetClass="entr" presetSubtype="0" fill="hold" grpId="2"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
                                            <p:txEl>
                                              <p:pRg st="4" end="4"/>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6" grpId="0" animBg="1"/>
      <p:bldP spid="16" grpId="1" animBg="1"/>
      <p:bldP spid="16" grpId="2" animBg="1"/>
      <p:bldP spid="24" grpId="0" animBg="1"/>
      <p:bldP spid="24" grpId="1" animBg="1"/>
      <p:bldP spid="23" grpId="0" animBg="1"/>
      <p:bldP spid="23" grpId="1"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36"/>
            <a:ext cx="10769600" cy="641215"/>
          </a:xfrm>
        </p:spPr>
        <p:txBody>
          <a:bodyPr/>
          <a:lstStyle/>
          <a:p>
            <a:r>
              <a:rPr lang="en-US" dirty="0"/>
              <a:t>Ad-hoc Testing</a:t>
            </a:r>
          </a:p>
        </p:txBody>
      </p:sp>
      <p:sp>
        <p:nvSpPr>
          <p:cNvPr id="10" name="TextBox 9"/>
          <p:cNvSpPr txBox="1"/>
          <p:nvPr/>
        </p:nvSpPr>
        <p:spPr>
          <a:xfrm>
            <a:off x="705826" y="1053614"/>
            <a:ext cx="10495574" cy="53910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91440" tIns="45720" rIns="91440" bIns="4572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i="1" dirty="0"/>
              <a:t>Early Ad-hoc Testing with Dashboard Blocks, Verify Signals and Breakpoints</a:t>
            </a:r>
          </a:p>
        </p:txBody>
      </p:sp>
      <p:pic>
        <p:nvPicPr>
          <p:cNvPr id="1026" name="Picture 2" descr="C:\Users\colosky\AppData\Local\Temp\SNAGHTML1a23c48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30679"/>
            <a:ext cx="4693564" cy="48403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34000" y="1918928"/>
            <a:ext cx="6363251" cy="4663844"/>
          </a:xfrm>
          <a:prstGeom prst="rect">
            <a:avLst/>
          </a:prstGeom>
        </p:spPr>
      </p:pic>
      <p:pic>
        <p:nvPicPr>
          <p:cNvPr id="1032" name="Picture 8" descr="C:\Users\colosky\AppData\Local\Temp\SNAGHTML1a313aa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45" y="1798319"/>
            <a:ext cx="7161756" cy="4881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colosky\AppData\Local\Temp\SNAGHTML1a26799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3999" y="2065625"/>
            <a:ext cx="5544601" cy="4370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31274" y="2966372"/>
            <a:ext cx="3352800" cy="1143000"/>
          </a:xfrm>
          <a:prstGeom prst="rect">
            <a:avLst/>
          </a:prstGeom>
          <a:noFill/>
          <a:ln>
            <a:solidFill>
              <a:srgbClr val="FF0000"/>
            </a:solidFill>
          </a:ln>
        </p:spPr>
        <p:txBody>
          <a:bodyPr wrap="square" rtlCol="0">
            <a:spAutoFit/>
          </a:bodyPr>
          <a:lstStyle/>
          <a:p>
            <a:endParaRPr lang="en-US" sz="2000" dirty="0">
              <a:latin typeface="Arial" pitchFamily="34" charset="0"/>
              <a:cs typeface="Arial" pitchFamily="34" charset="0"/>
            </a:endParaRPr>
          </a:p>
        </p:txBody>
      </p:sp>
      <p:pic>
        <p:nvPicPr>
          <p:cNvPr id="1030" name="Picture 6" descr="C:\Users\colosky\AppData\Local\Temp\SNAGHTML1a2e09d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5509" y="3621134"/>
            <a:ext cx="3827837" cy="29616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1760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066800"/>
            <a:ext cx="9829800" cy="5334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t>Are all requirements implemented?</a:t>
            </a:r>
          </a:p>
          <a:p>
            <a:pPr fontAlgn="base"/>
            <a:r>
              <a:rPr lang="en-US" sz="2800" dirty="0"/>
              <a:t>Does the implementation follow modeling standards?</a:t>
            </a: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597101954"/>
      </p:ext>
    </p:extLst>
  </p:cSld>
  <p:clrMapOvr>
    <a:masterClrMapping/>
  </p:clrMapOvr>
  <mc:AlternateContent xmlns:mc="http://schemas.openxmlformats.org/markup-compatibility/2006" xmlns:p14="http://schemas.microsoft.com/office/powerpoint/2010/main">
    <mc:Choice Requires="p14">
      <p:transition spd="slow" p14:dur="2000" advTm="26371"/>
    </mc:Choice>
    <mc:Fallback xmlns="">
      <p:transition spd="slow" advTm="263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mph" presetSubtype="0" fill="hold" nodeType="clickEffect">
                                  <p:stCondLst>
                                    <p:cond delay="0"/>
                                  </p:stCondLst>
                                  <p:iterate type="lt">
                                    <p:tmPct val="4000"/>
                                  </p:iterate>
                                  <p:childTnLst>
                                    <p:set>
                                      <p:cBhvr override="childStyle">
                                        <p:cTn id="34" dur="500" fill="hold"/>
                                        <p:tgtEl>
                                          <p:spTgt spid="6">
                                            <p:txEl>
                                              <p:pRg st="2" end="2"/>
                                            </p:txEl>
                                          </p:spTgt>
                                        </p:tgtEl>
                                        <p:attrNameLst>
                                          <p:attrName>style.color</p:attrName>
                                        </p:attrNameLst>
                                      </p:cBhvr>
                                      <p:to>
                                        <p:clrVal>
                                          <a:srgbClr val="D26E00"/>
                                        </p:clrVal>
                                      </p:to>
                                    </p:set>
                                    <p:set>
                                      <p:cBhvr>
                                        <p:cTn id="35" dur="500" fill="hold"/>
                                        <p:tgtEl>
                                          <p:spTgt spid="6">
                                            <p:txEl>
                                              <p:pRg st="2" end="2"/>
                                            </p:txEl>
                                          </p:spTgt>
                                        </p:tgtEl>
                                        <p:attrNameLst>
                                          <p:attrName>fillcolor</p:attrName>
                                        </p:attrNameLst>
                                      </p:cBhvr>
                                      <p:to>
                                        <p:clrVal>
                                          <a:srgbClr val="D26E00"/>
                                        </p:clrVal>
                                      </p:to>
                                    </p:set>
                                    <p:set>
                                      <p:cBhvr>
                                        <p:cTn id="36" dur="500" fill="hold"/>
                                        <p:tgtEl>
                                          <p:spTgt spid="6">
                                            <p:txEl>
                                              <p:pRg st="2" end="2"/>
                                            </p:txEl>
                                          </p:spTgt>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6" presetClass="emph" presetSubtype="0" fill="hold" nodeType="clickEffect">
                                  <p:stCondLst>
                                    <p:cond delay="0"/>
                                  </p:stCondLst>
                                  <p:iterate type="lt">
                                    <p:tmPct val="4000"/>
                                  </p:iterate>
                                  <p:childTnLst>
                                    <p:set>
                                      <p:cBhvr override="childStyle">
                                        <p:cTn id="40" dur="500" fill="hold"/>
                                        <p:tgtEl>
                                          <p:spTgt spid="6">
                                            <p:txEl>
                                              <p:pRg st="3" end="3"/>
                                            </p:txEl>
                                          </p:spTgt>
                                        </p:tgtEl>
                                        <p:attrNameLst>
                                          <p:attrName>style.color</p:attrName>
                                        </p:attrNameLst>
                                      </p:cBhvr>
                                      <p:to>
                                        <p:clrVal>
                                          <a:srgbClr val="D26E00"/>
                                        </p:clrVal>
                                      </p:to>
                                    </p:set>
                                    <p:set>
                                      <p:cBhvr>
                                        <p:cTn id="41" dur="500" fill="hold"/>
                                        <p:tgtEl>
                                          <p:spTgt spid="6">
                                            <p:txEl>
                                              <p:pRg st="3" end="3"/>
                                            </p:txEl>
                                          </p:spTgt>
                                        </p:tgtEl>
                                        <p:attrNameLst>
                                          <p:attrName>fillcolor</p:attrName>
                                        </p:attrNameLst>
                                      </p:cBhvr>
                                      <p:to>
                                        <p:clrVal>
                                          <a:srgbClr val="D26E00"/>
                                        </p:clrVal>
                                      </p:to>
                                    </p:set>
                                    <p:set>
                                      <p:cBhvr>
                                        <p:cTn id="42"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Editor:  Author, Import &amp; Link Requirements</a:t>
            </a:r>
          </a:p>
        </p:txBody>
      </p:sp>
      <p:pic>
        <p:nvPicPr>
          <p:cNvPr id="4" name="Picture 3">
            <a:extLst>
              <a:ext uri="{FF2B5EF4-FFF2-40B4-BE49-F238E27FC236}">
                <a16:creationId xmlns:a16="http://schemas.microsoft.com/office/drawing/2014/main" id="{3980FD83-C93C-4454-BF4B-8D312A9C8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341" y="1238949"/>
            <a:ext cx="7710917" cy="5065331"/>
          </a:xfrm>
          <a:prstGeom prst="rect">
            <a:avLst/>
          </a:prstGeom>
        </p:spPr>
      </p:pic>
      <p:pic>
        <p:nvPicPr>
          <p:cNvPr id="19" name="Picture 18">
            <a:extLst>
              <a:ext uri="{FF2B5EF4-FFF2-40B4-BE49-F238E27FC236}">
                <a16:creationId xmlns:a16="http://schemas.microsoft.com/office/drawing/2014/main" id="{9E67A8D5-CC20-4B06-B3B3-7F7E78363C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600200"/>
            <a:ext cx="5196970" cy="3393779"/>
          </a:xfrm>
          <a:prstGeom prst="rect">
            <a:avLst/>
          </a:prstGeom>
        </p:spPr>
      </p:pic>
      <p:pic>
        <p:nvPicPr>
          <p:cNvPr id="8" name="Picture 7">
            <a:extLst>
              <a:ext uri="{FF2B5EF4-FFF2-40B4-BE49-F238E27FC236}">
                <a16:creationId xmlns:a16="http://schemas.microsoft.com/office/drawing/2014/main" id="{803DD576-8BED-4789-8267-2343F57391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6940" y="2552412"/>
            <a:ext cx="3124200" cy="2746938"/>
          </a:xfrm>
          <a:prstGeom prst="rect">
            <a:avLst/>
          </a:prstGeom>
        </p:spPr>
      </p:pic>
      <p:pic>
        <p:nvPicPr>
          <p:cNvPr id="10" name="Picture 9">
            <a:extLst>
              <a:ext uri="{FF2B5EF4-FFF2-40B4-BE49-F238E27FC236}">
                <a16:creationId xmlns:a16="http://schemas.microsoft.com/office/drawing/2014/main" id="{5A9F9E79-40CD-4D87-AD92-44E71D0DC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040" y="3000519"/>
            <a:ext cx="3753859" cy="2928180"/>
          </a:xfrm>
          <a:prstGeom prst="rect">
            <a:avLst/>
          </a:prstGeom>
        </p:spPr>
      </p:pic>
      <p:pic>
        <p:nvPicPr>
          <p:cNvPr id="27" name="Picture 26">
            <a:extLst>
              <a:ext uri="{FF2B5EF4-FFF2-40B4-BE49-F238E27FC236}">
                <a16:creationId xmlns:a16="http://schemas.microsoft.com/office/drawing/2014/main" id="{7E02B2AA-DF5C-449A-8097-611F5FE44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9097" y="1462130"/>
            <a:ext cx="7899762" cy="4633870"/>
          </a:xfrm>
          <a:prstGeom prst="rect">
            <a:avLst/>
          </a:prstGeom>
        </p:spPr>
      </p:pic>
    </p:spTree>
    <p:custDataLst>
      <p:tags r:id="rId1"/>
    </p:custDataLst>
    <p:extLst>
      <p:ext uri="{BB962C8B-B14F-4D97-AF65-F5344CB8AC3E}">
        <p14:creationId xmlns:p14="http://schemas.microsoft.com/office/powerpoint/2010/main" val="721090276"/>
      </p:ext>
    </p:extLst>
  </p:cSld>
  <p:clrMapOvr>
    <a:masterClrMapping/>
  </p:clrMapOvr>
  <mc:AlternateContent xmlns:mc="http://schemas.openxmlformats.org/markup-compatibility/2006" xmlns:p14="http://schemas.microsoft.com/office/powerpoint/2010/main">
    <mc:Choice Requires="p14">
      <p:transition spd="slow" p14:dur="2000" advTm="16359"/>
    </mc:Choice>
    <mc:Fallback xmlns="">
      <p:transition spd="slow" advTm="163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Editor:  Link Types and Status</a:t>
            </a:r>
          </a:p>
        </p:txBody>
      </p:sp>
      <p:pic>
        <p:nvPicPr>
          <p:cNvPr id="5" name="Picture 4">
            <a:extLst>
              <a:ext uri="{FF2B5EF4-FFF2-40B4-BE49-F238E27FC236}">
                <a16:creationId xmlns:a16="http://schemas.microsoft.com/office/drawing/2014/main" id="{09ABC49F-5A65-4064-8E46-FDCB0678B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43000"/>
            <a:ext cx="7010400" cy="5450253"/>
          </a:xfrm>
          <a:prstGeom prst="rect">
            <a:avLst/>
          </a:prstGeom>
        </p:spPr>
      </p:pic>
      <p:pic>
        <p:nvPicPr>
          <p:cNvPr id="7" name="Picture 6">
            <a:extLst>
              <a:ext uri="{FF2B5EF4-FFF2-40B4-BE49-F238E27FC236}">
                <a16:creationId xmlns:a16="http://schemas.microsoft.com/office/drawing/2014/main" id="{7894BFB5-E136-4563-A0A0-EFCBC8140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1889567"/>
            <a:ext cx="4160881" cy="2225233"/>
          </a:xfrm>
          <a:prstGeom prst="rect">
            <a:avLst/>
          </a:prstGeom>
        </p:spPr>
      </p:pic>
      <p:pic>
        <p:nvPicPr>
          <p:cNvPr id="10" name="Picture 9">
            <a:extLst>
              <a:ext uri="{FF2B5EF4-FFF2-40B4-BE49-F238E27FC236}">
                <a16:creationId xmlns:a16="http://schemas.microsoft.com/office/drawing/2014/main" id="{0F12F88C-6624-432F-ADE6-0329FA36C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800" y="1905000"/>
            <a:ext cx="4427604" cy="2743438"/>
          </a:xfrm>
          <a:prstGeom prst="rect">
            <a:avLst/>
          </a:prstGeom>
        </p:spPr>
      </p:pic>
      <p:pic>
        <p:nvPicPr>
          <p:cNvPr id="16" name="Picture 15">
            <a:extLst>
              <a:ext uri="{FF2B5EF4-FFF2-40B4-BE49-F238E27FC236}">
                <a16:creationId xmlns:a16="http://schemas.microsoft.com/office/drawing/2014/main" id="{42B6492C-42F8-466A-A4AD-BF10FA60AA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447800"/>
            <a:ext cx="7064522" cy="4876800"/>
          </a:xfrm>
          <a:prstGeom prst="rect">
            <a:avLst/>
          </a:prstGeom>
        </p:spPr>
      </p:pic>
    </p:spTree>
    <p:custDataLst>
      <p:tags r:id="rId1"/>
    </p:custDataLst>
    <p:extLst>
      <p:ext uri="{BB962C8B-B14F-4D97-AF65-F5344CB8AC3E}">
        <p14:creationId xmlns:p14="http://schemas.microsoft.com/office/powerpoint/2010/main" val="67000481"/>
      </p:ext>
    </p:extLst>
  </p:cSld>
  <p:clrMapOvr>
    <a:masterClrMapping/>
  </p:clrMapOvr>
  <mc:AlternateContent xmlns:mc="http://schemas.openxmlformats.org/markup-compatibility/2006" xmlns:p14="http://schemas.microsoft.com/office/powerpoint/2010/main">
    <mc:Choice Requires="p14">
      <p:transition spd="slow" p14:dur="2000" advTm="11400"/>
    </mc:Choice>
    <mc:Fallback xmlns="">
      <p:transition spd="slow" advTm="11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a:t>
            </a:r>
            <a:r>
              <a:rPr lang="en-US"/>
              <a:t>Perspective:  Viewing </a:t>
            </a:r>
            <a:r>
              <a:rPr lang="en-US" dirty="0"/>
              <a:t>and Creating Links</a:t>
            </a:r>
          </a:p>
        </p:txBody>
      </p:sp>
      <p:pic>
        <p:nvPicPr>
          <p:cNvPr id="4" name="Picture 3">
            <a:extLst>
              <a:ext uri="{FF2B5EF4-FFF2-40B4-BE49-F238E27FC236}">
                <a16:creationId xmlns:a16="http://schemas.microsoft.com/office/drawing/2014/main" id="{7643BAD6-27CE-40CD-8EF3-9F6E88BD0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1157098"/>
            <a:ext cx="6400800" cy="5213372"/>
          </a:xfrm>
          <a:prstGeom prst="rect">
            <a:avLst/>
          </a:prstGeom>
        </p:spPr>
      </p:pic>
      <p:pic>
        <p:nvPicPr>
          <p:cNvPr id="8" name="Picture 7">
            <a:extLst>
              <a:ext uri="{FF2B5EF4-FFF2-40B4-BE49-F238E27FC236}">
                <a16:creationId xmlns:a16="http://schemas.microsoft.com/office/drawing/2014/main" id="{D3503241-D749-4E08-8007-2DAAE8ABD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143000"/>
            <a:ext cx="6858000" cy="5168883"/>
          </a:xfrm>
          <a:prstGeom prst="rect">
            <a:avLst/>
          </a:prstGeom>
        </p:spPr>
      </p:pic>
      <p:pic>
        <p:nvPicPr>
          <p:cNvPr id="12" name="Picture 11">
            <a:extLst>
              <a:ext uri="{FF2B5EF4-FFF2-40B4-BE49-F238E27FC236}">
                <a16:creationId xmlns:a16="http://schemas.microsoft.com/office/drawing/2014/main" id="{28CF0550-B323-437D-BB65-CDC6798F2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990600"/>
            <a:ext cx="6217920" cy="5613562"/>
          </a:xfrm>
          <a:prstGeom prst="rect">
            <a:avLst/>
          </a:prstGeom>
        </p:spPr>
      </p:pic>
      <p:pic>
        <p:nvPicPr>
          <p:cNvPr id="14" name="Picture 13">
            <a:extLst>
              <a:ext uri="{FF2B5EF4-FFF2-40B4-BE49-F238E27FC236}">
                <a16:creationId xmlns:a16="http://schemas.microsoft.com/office/drawing/2014/main" id="{3903443D-361B-41C5-A621-2F93A9AE1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600" y="1088808"/>
            <a:ext cx="7098276" cy="5388192"/>
          </a:xfrm>
          <a:prstGeom prst="rect">
            <a:avLst/>
          </a:prstGeom>
        </p:spPr>
      </p:pic>
    </p:spTree>
    <p:custDataLst>
      <p:tags r:id="rId1"/>
    </p:custDataLst>
    <p:extLst>
      <p:ext uri="{BB962C8B-B14F-4D97-AF65-F5344CB8AC3E}">
        <p14:creationId xmlns:p14="http://schemas.microsoft.com/office/powerpoint/2010/main" val="2286667776"/>
      </p:ext>
    </p:extLst>
  </p:cSld>
  <p:clrMapOvr>
    <a:masterClrMapping/>
  </p:clrMapOvr>
  <mc:AlternateContent xmlns:mc="http://schemas.openxmlformats.org/markup-compatibility/2006" xmlns:p14="http://schemas.microsoft.com/office/powerpoint/2010/main">
    <mc:Choice Requires="p14">
      <p:transition spd="slow" p14:dur="2000" advTm="14122"/>
    </mc:Choice>
    <mc:Fallback xmlns="">
      <p:transition spd="slow" advTm="141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WebView Report</a:t>
            </a:r>
          </a:p>
        </p:txBody>
      </p:sp>
      <p:pic>
        <p:nvPicPr>
          <p:cNvPr id="6146" name="Picture 2" descr="C:\Users\colosky\AppData\Local\Temp\SNAGHTML1b52152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57" y="1143000"/>
            <a:ext cx="58674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colosky\AppData\Local\Temp\SNAGHTML1b526df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762" y="1981200"/>
            <a:ext cx="6712914" cy="4648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52531807"/>
      </p:ext>
    </p:extLst>
  </p:cSld>
  <p:clrMapOvr>
    <a:masterClrMapping/>
  </p:clrMapOvr>
  <mc:AlternateContent xmlns:mc="http://schemas.openxmlformats.org/markup-compatibility/2006" xmlns:p14="http://schemas.microsoft.com/office/powerpoint/2010/main">
    <mc:Choice Requires="p14">
      <p:transition spd="slow" p14:dur="2000" advTm="7641"/>
    </mc:Choice>
    <mc:Fallback xmlns="">
      <p:transition spd="slow" advTm="76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260648"/>
            <a:ext cx="8458200" cy="990600"/>
          </a:xfrm>
        </p:spPr>
        <p:txBody>
          <a:bodyPr/>
          <a:lstStyle/>
          <a:p>
            <a:pPr eaLnBrk="0" latinLnBrk="0" hangingPunct="0"/>
            <a:r>
              <a:rPr lang="en-US" dirty="0"/>
              <a:t>Modeling Guidelines for High-Integrity Systems</a:t>
            </a:r>
          </a:p>
        </p:txBody>
      </p:sp>
      <p:sp>
        <p:nvSpPr>
          <p:cNvPr id="3" name="Content Placeholder 2"/>
          <p:cNvSpPr>
            <a:spLocks noGrp="1"/>
          </p:cNvSpPr>
          <p:nvPr>
            <p:ph sz="half" idx="4294967295"/>
          </p:nvPr>
        </p:nvSpPr>
        <p:spPr>
          <a:xfrm>
            <a:off x="623392" y="1559518"/>
            <a:ext cx="4677564" cy="3744416"/>
          </a:xfrm>
          <a:ln>
            <a:solidFill>
              <a:schemeClr val="tx2"/>
            </a:solidFill>
          </a:ln>
        </p:spPr>
        <p:txBody>
          <a:bodyPr anchor="ctr"/>
          <a:lstStyle/>
          <a:p>
            <a:pPr eaLnBrk="0" hangingPunct="0">
              <a:buClr>
                <a:srgbClr val="125687"/>
              </a:buClr>
              <a:buSzTx/>
            </a:pPr>
            <a:r>
              <a:rPr lang="en-US" sz="2000" dirty="0"/>
              <a:t>Leverage industry-best practices and MathWorks tool expertise when developing high-integrity systems</a:t>
            </a:r>
            <a:br>
              <a:rPr lang="en-US" sz="2000" b="1" dirty="0"/>
            </a:br>
            <a:endParaRPr lang="en-US" sz="2000" b="1" dirty="0">
              <a:solidFill>
                <a:prstClr val="black"/>
              </a:solidFill>
            </a:endParaRPr>
          </a:p>
          <a:p>
            <a:pPr eaLnBrk="0" hangingPunct="0">
              <a:buClr>
                <a:srgbClr val="125687"/>
              </a:buClr>
              <a:buSzTx/>
            </a:pPr>
            <a:r>
              <a:rPr lang="en-US" sz="2000" dirty="0">
                <a:solidFill>
                  <a:prstClr val="black"/>
                </a:solidFill>
              </a:rPr>
              <a:t>Modeling Guidelines with corresponding Model Advisor checks </a:t>
            </a:r>
          </a:p>
          <a:p>
            <a:pPr eaLnBrk="0" hangingPunct="0">
              <a:buClr>
                <a:srgbClr val="125687"/>
              </a:buClr>
              <a:buSzTx/>
            </a:pPr>
            <a:endParaRPr lang="en-US" sz="2000" dirty="0">
              <a:solidFill>
                <a:prstClr val="black"/>
              </a:solidFill>
            </a:endParaRPr>
          </a:p>
          <a:p>
            <a:pPr eaLnBrk="0" hangingPunct="0">
              <a:buClr>
                <a:srgbClr val="125687"/>
              </a:buClr>
              <a:buSzTx/>
            </a:pPr>
            <a:r>
              <a:rPr lang="en-US" sz="2000" dirty="0">
                <a:solidFill>
                  <a:prstClr val="black"/>
                </a:solidFill>
              </a:rPr>
              <a:t>Facilitate </a:t>
            </a:r>
            <a:r>
              <a:rPr lang="de-DE" sz="2000" dirty="0"/>
              <a:t>modeling standards and guidelines objectives of ISO 26262, IEC 61508, DO-178B, and MISRA-C</a:t>
            </a:r>
            <a:endParaRPr lang="en-US" sz="2000" dirty="0">
              <a:solidFill>
                <a:prstClr val="black"/>
              </a:solidFill>
            </a:endParaRPr>
          </a:p>
        </p:txBody>
      </p:sp>
      <p:sp>
        <p:nvSpPr>
          <p:cNvPr id="9" name="Rectangle 8"/>
          <p:cNvSpPr/>
          <p:nvPr/>
        </p:nvSpPr>
        <p:spPr>
          <a:xfrm>
            <a:off x="1524000" y="6550225"/>
            <a:ext cx="7772400" cy="307777"/>
          </a:xfrm>
          <a:prstGeom prst="rect">
            <a:avLst/>
          </a:prstGeom>
        </p:spPr>
        <p:txBody>
          <a:bodyPr wrap="square">
            <a:spAutoFit/>
          </a:bodyPr>
          <a:lstStyle/>
          <a:p>
            <a:pPr eaLnBrk="0" hangingPunct="0"/>
            <a:r>
              <a:rPr lang="en-US" sz="1400" dirty="0">
                <a:latin typeface="Courier New" pitchFamily="49" charset="0"/>
                <a:cs typeface="Courier New" pitchFamily="49" charset="0"/>
                <a:hlinkClick r:id="rId3"/>
              </a:rPr>
              <a:t>http://www.mathworks.com/help/pdf_doc/simulink/hi_guidelines.pdf</a:t>
            </a:r>
            <a:r>
              <a:rPr lang="en-US" sz="1400" dirty="0">
                <a:latin typeface="Courier New" pitchFamily="49" charset="0"/>
                <a:cs typeface="Courier New" pitchFamily="49" charset="0"/>
              </a:rPr>
              <a:t> </a:t>
            </a:r>
          </a:p>
        </p:txBody>
      </p:sp>
      <p:pic>
        <p:nvPicPr>
          <p:cNvPr id="1026" name="Picture 2"/>
          <p:cNvPicPr>
            <a:picLocks noChangeAspect="1" noChangeArrowheads="1"/>
          </p:cNvPicPr>
          <p:nvPr/>
        </p:nvPicPr>
        <p:blipFill>
          <a:blip r:embed="rId4" cstate="print"/>
          <a:srcRect/>
          <a:stretch>
            <a:fillRect/>
          </a:stretch>
        </p:blipFill>
        <p:spPr bwMode="auto">
          <a:xfrm>
            <a:off x="6363816" y="1542999"/>
            <a:ext cx="3276600" cy="3779933"/>
          </a:xfrm>
          <a:prstGeom prst="rect">
            <a:avLst/>
          </a:prstGeom>
          <a:noFill/>
          <a:ln w="9525">
            <a:solidFill>
              <a:schemeClr val="tx1"/>
            </a:solidFill>
            <a:miter lim="800000"/>
            <a:headEnd/>
            <a:tailEnd/>
          </a:ln>
        </p:spPr>
      </p:pic>
      <p:pic>
        <p:nvPicPr>
          <p:cNvPr id="3075" name="Picture 3"/>
          <p:cNvPicPr>
            <a:picLocks noChangeAspect="1" noChangeArrowheads="1"/>
          </p:cNvPicPr>
          <p:nvPr/>
        </p:nvPicPr>
        <p:blipFill>
          <a:blip r:embed="rId5" cstate="print"/>
          <a:srcRect l="7636" b="16667"/>
          <a:stretch>
            <a:fillRect/>
          </a:stretch>
        </p:blipFill>
        <p:spPr bwMode="auto">
          <a:xfrm>
            <a:off x="8040216" y="2762197"/>
            <a:ext cx="3040380" cy="32004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75263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81000" y="304800"/>
            <a:ext cx="10769600" cy="990600"/>
          </a:xfrm>
        </p:spPr>
        <p:txBody>
          <a:bodyPr/>
          <a:lstStyle/>
          <a:p>
            <a:r>
              <a:rPr lang="en-US" altLang="ko-KR" dirty="0"/>
              <a:t>Modeling Guidelines</a:t>
            </a:r>
            <a:endParaRPr lang="en-US" altLang="ko-KR" sz="2400" b="0" dirty="0">
              <a:solidFill>
                <a:srgbClr val="95B3D7"/>
              </a:solidFill>
            </a:endParaRPr>
          </a:p>
        </p:txBody>
      </p:sp>
      <p:sp>
        <p:nvSpPr>
          <p:cNvPr id="7" name="Rectangle 3"/>
          <p:cNvSpPr txBox="1">
            <a:spLocks noChangeArrowheads="1"/>
          </p:cNvSpPr>
          <p:nvPr/>
        </p:nvSpPr>
        <p:spPr>
          <a:xfrm>
            <a:off x="457200" y="1357337"/>
            <a:ext cx="6705600" cy="4967263"/>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prstClr val="black"/>
                </a:solidFill>
              </a:rPr>
              <a:t>Modeling Guidelines with corresponding Model Advisor checks </a:t>
            </a:r>
          </a:p>
          <a:p>
            <a:endParaRPr lang="en-US" altLang="ko-KR" sz="2000" dirty="0"/>
          </a:p>
          <a:p>
            <a:r>
              <a:rPr lang="en-US" altLang="ko-KR" sz="2000" dirty="0"/>
              <a:t>MAAB Style Guides </a:t>
            </a:r>
          </a:p>
          <a:p>
            <a:pPr lvl="1"/>
            <a:r>
              <a:rPr lang="en-US" altLang="ko-KR" sz="1800" dirty="0">
                <a:ea typeface="굴림" pitchFamily="50" charset="-127"/>
              </a:rPr>
              <a:t>First version released in April, 2001</a:t>
            </a:r>
          </a:p>
          <a:p>
            <a:pPr lvl="1"/>
            <a:r>
              <a:rPr lang="en-US" altLang="ko-KR" sz="1800" dirty="0">
                <a:ea typeface="굴림" pitchFamily="50" charset="-127"/>
              </a:rPr>
              <a:t>Collaboration by industry leaders in US, Japan, Europe: GM, Ford, Chrysler, Toyota, Daimler, John Deere, Delphi, Ricardo and others</a:t>
            </a:r>
          </a:p>
          <a:p>
            <a:pPr lvl="1"/>
            <a:endParaRPr lang="en-US" altLang="ko-KR" sz="1800" dirty="0">
              <a:ea typeface="굴림" pitchFamily="50" charset="-127"/>
            </a:endParaRPr>
          </a:p>
          <a:p>
            <a:r>
              <a:rPr lang="en-US" altLang="ko-KR" sz="2000" dirty="0"/>
              <a:t>Modeling Guidelines for High-Integrity Systems</a:t>
            </a:r>
          </a:p>
          <a:p>
            <a:pPr lvl="1"/>
            <a:r>
              <a:rPr lang="en-US" altLang="ko-KR" sz="1800" dirty="0"/>
              <a:t>Leverage industry-best practices and MathWorks tool expertise when developing high-integrity systems</a:t>
            </a:r>
          </a:p>
          <a:p>
            <a:pPr lvl="1"/>
            <a:r>
              <a:rPr lang="en-US" altLang="ko-KR" sz="1800" dirty="0"/>
              <a:t>ISO 26262, IEC 61508, DO-178B/C, and MISRA-C</a:t>
            </a:r>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76666" y="838200"/>
            <a:ext cx="2581734" cy="3439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904E2969-638D-4DAE-A87B-12A47F963CB7}"/>
              </a:ext>
            </a:extLst>
          </p:cNvPr>
          <p:cNvPicPr>
            <a:picLocks noChangeAspect="1" noChangeArrowheads="1"/>
          </p:cNvPicPr>
          <p:nvPr/>
        </p:nvPicPr>
        <p:blipFill>
          <a:blip r:embed="rId4" cstate="print"/>
          <a:srcRect/>
          <a:stretch>
            <a:fillRect/>
          </a:stretch>
        </p:blipFill>
        <p:spPr bwMode="auto">
          <a:xfrm>
            <a:off x="8964069" y="2590800"/>
            <a:ext cx="2846931" cy="3284261"/>
          </a:xfrm>
          <a:prstGeom prst="rect">
            <a:avLst/>
          </a:prstGeom>
          <a:noFill/>
          <a:ln w="9525">
            <a:solidFill>
              <a:schemeClr val="tx1"/>
            </a:solidFill>
            <a:miter lim="800000"/>
            <a:headEnd/>
            <a:tailEnd/>
          </a:ln>
        </p:spPr>
      </p:pic>
    </p:spTree>
    <p:custDataLst>
      <p:tags r:id="rId1"/>
    </p:custDataLst>
    <p:extLst>
      <p:ext uri="{BB962C8B-B14F-4D97-AF65-F5344CB8AC3E}">
        <p14:creationId xmlns:p14="http://schemas.microsoft.com/office/powerpoint/2010/main" val="3867925636"/>
      </p:ext>
    </p:extLst>
  </p:cSld>
  <p:clrMapOvr>
    <a:masterClrMapping/>
  </p:clrMapOvr>
  <p:transition advTm="815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457200" y="381000"/>
            <a:ext cx="8532812" cy="682625"/>
          </a:xfrm>
        </p:spPr>
        <p:txBody>
          <a:bodyPr/>
          <a:lstStyle/>
          <a:p>
            <a:r>
              <a:rPr lang="en-US" dirty="0"/>
              <a:t>Extract </a:t>
            </a:r>
            <a:r>
              <a:rPr lang="en-US"/>
              <a:t>&amp; Open </a:t>
            </a:r>
            <a:r>
              <a:rPr lang="en-US" dirty="0"/>
              <a:t>V&amp;V Workshop Project</a:t>
            </a:r>
            <a:endParaRPr lang="en-US" dirty="0">
              <a:solidFill>
                <a:srgbClr val="FF9900"/>
              </a:solidFill>
            </a:endParaRPr>
          </a:p>
        </p:txBody>
      </p:sp>
      <p:sp>
        <p:nvSpPr>
          <p:cNvPr id="2" name="TextBox 1"/>
          <p:cNvSpPr txBox="1"/>
          <p:nvPr/>
        </p:nvSpPr>
        <p:spPr>
          <a:xfrm>
            <a:off x="7696200" y="2057400"/>
            <a:ext cx="419100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Copy zip file </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Create directory for extraction</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Extract contents “to here”</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MATLAB R2018b</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Navigate to extraction directory</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a:t>
            </a:r>
            <a:r>
              <a:rPr lang="en-US" sz="2000" dirty="0" err="1">
                <a:latin typeface="Arial" pitchFamily="34" charset="0"/>
                <a:cs typeface="Arial" pitchFamily="34" charset="0"/>
              </a:rPr>
              <a:t>VnV_Wkshp.prj</a:t>
            </a:r>
            <a:r>
              <a:rPr lang="en-US" sz="2000" dirty="0">
                <a:latin typeface="Arial" pitchFamily="34" charset="0"/>
                <a:cs typeface="Arial" pitchFamily="34" charset="0"/>
              </a:rPr>
              <a:t>”</a:t>
            </a:r>
          </a:p>
          <a:p>
            <a:pPr marL="342900" indent="-342900">
              <a:buFont typeface="Arial" panose="020B0604020202020204" pitchFamily="34" charset="0"/>
              <a:buChar char="•"/>
            </a:pPr>
            <a:endParaRPr lang="en-US" sz="2000" dirty="0">
              <a:latin typeface="Arial" pitchFamily="34" charset="0"/>
              <a:cs typeface="Arial" pitchFamily="34" charset="0"/>
              <a:sym typeface="Wingdings" panose="05000000000000000000" pitchFamily="2" charset="2"/>
            </a:endParaRPr>
          </a:p>
          <a:p>
            <a:pPr marL="342900" indent="-342900">
              <a:buFont typeface="Arial" panose="020B0604020202020204" pitchFamily="34" charset="0"/>
              <a:buChar char="•"/>
            </a:pPr>
            <a:r>
              <a:rPr lang="en-US" sz="2000" dirty="0">
                <a:latin typeface="Arial" pitchFamily="34" charset="0"/>
                <a:cs typeface="Arial" pitchFamily="34" charset="0"/>
                <a:sym typeface="Wingdings" panose="05000000000000000000" pitchFamily="2" charset="2"/>
              </a:rPr>
              <a:t>HTML instructions will appear</a:t>
            </a:r>
          </a:p>
        </p:txBody>
      </p:sp>
      <p:pic>
        <p:nvPicPr>
          <p:cNvPr id="5" name="Picture 4"/>
          <p:cNvPicPr>
            <a:picLocks noChangeAspect="1"/>
          </p:cNvPicPr>
          <p:nvPr/>
        </p:nvPicPr>
        <p:blipFill>
          <a:blip r:embed="rId3"/>
          <a:stretch>
            <a:fillRect/>
          </a:stretch>
        </p:blipFill>
        <p:spPr>
          <a:xfrm>
            <a:off x="304800" y="1371600"/>
            <a:ext cx="7148512" cy="5164855"/>
          </a:xfrm>
          <a:prstGeom prst="rect">
            <a:avLst/>
          </a:prstGeom>
        </p:spPr>
      </p:pic>
    </p:spTree>
    <p:extLst>
      <p:ext uri="{BB962C8B-B14F-4D97-AF65-F5344CB8AC3E}">
        <p14:creationId xmlns:p14="http://schemas.microsoft.com/office/powerpoint/2010/main" val="1741506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381000" y="302913"/>
            <a:ext cx="9711029" cy="1024847"/>
          </a:xfrm>
        </p:spPr>
        <p:txBody>
          <a:bodyPr/>
          <a:lstStyle/>
          <a:p>
            <a:r>
              <a:rPr lang="en-US" dirty="0"/>
              <a:t>Simulink Check:  Edit-Time Model Standards Checking </a:t>
            </a:r>
          </a:p>
        </p:txBody>
      </p:sp>
      <p:pic>
        <p:nvPicPr>
          <p:cNvPr id="2050" name="Picture 2" descr="C:\Users\colosky\AppData\Local\Temp\SNAGHTML1a576fc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87" y="1828800"/>
            <a:ext cx="7010400" cy="20847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losky\AppData\Local\Temp\SNAGHTML1a5964a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726" y="1327760"/>
            <a:ext cx="4092061" cy="46910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06310204"/>
      </p:ext>
    </p:extLst>
  </p:cSld>
  <p:clrMapOvr>
    <a:masterClrMapping/>
  </p:clrMapOvr>
  <p:transition advTm="65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575972" y="302913"/>
            <a:ext cx="8610600" cy="990600"/>
          </a:xfrm>
        </p:spPr>
        <p:txBody>
          <a:bodyPr/>
          <a:lstStyle/>
          <a:p>
            <a:r>
              <a:rPr lang="en-US" dirty="0"/>
              <a:t>Model Advisor – Model Standards Checking </a:t>
            </a:r>
          </a:p>
        </p:txBody>
      </p:sp>
      <p:pic>
        <p:nvPicPr>
          <p:cNvPr id="2" name="Picture 1"/>
          <p:cNvPicPr>
            <a:picLocks noChangeAspect="1"/>
          </p:cNvPicPr>
          <p:nvPr/>
        </p:nvPicPr>
        <p:blipFill>
          <a:blip r:embed="rId3"/>
          <a:stretch>
            <a:fillRect/>
          </a:stretch>
        </p:blipFill>
        <p:spPr>
          <a:xfrm>
            <a:off x="338046" y="1120925"/>
            <a:ext cx="6546147" cy="1615580"/>
          </a:xfrm>
          <a:prstGeom prst="rect">
            <a:avLst/>
          </a:prstGeom>
        </p:spPr>
      </p:pic>
      <p:pic>
        <p:nvPicPr>
          <p:cNvPr id="7" name="Picture 4" descr="C:\Users\colosky\AppData\Local\Temp\SNAGHTML1a61d7d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018" y="2177609"/>
            <a:ext cx="9101138" cy="43862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colosky\AppData\Local\Temp\SNAGHTML1a63cf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019" y="2168501"/>
            <a:ext cx="9142370" cy="44061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Users\colosky\AppData\Local\Temp\SNAGHTML1a652cb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571" y="1360604"/>
            <a:ext cx="4251220" cy="38987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Users\colosky\AppData\Local\Temp\SNAGHTML1a6693e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3037" y="1304276"/>
            <a:ext cx="7557035" cy="525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7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B9531-BAD2-44E7-9159-D5653E6E0432}"/>
              </a:ext>
            </a:extLst>
          </p:cNvPr>
          <p:cNvPicPr>
            <a:picLocks noChangeAspect="1"/>
          </p:cNvPicPr>
          <p:nvPr/>
        </p:nvPicPr>
        <p:blipFill>
          <a:blip r:embed="rId3"/>
          <a:stretch>
            <a:fillRect/>
          </a:stretch>
        </p:blipFill>
        <p:spPr>
          <a:xfrm>
            <a:off x="335361" y="785015"/>
            <a:ext cx="7548979" cy="5751071"/>
          </a:xfrm>
          <a:prstGeom prst="rect">
            <a:avLst/>
          </a:prstGeom>
        </p:spPr>
      </p:pic>
      <p:sp>
        <p:nvSpPr>
          <p:cNvPr id="39938" name="Rectangle 2"/>
          <p:cNvSpPr>
            <a:spLocks noGrp="1" noChangeArrowheads="1"/>
          </p:cNvSpPr>
          <p:nvPr>
            <p:ph type="title"/>
          </p:nvPr>
        </p:nvSpPr>
        <p:spPr>
          <a:xfrm>
            <a:off x="335361" y="260648"/>
            <a:ext cx="10742957" cy="990600"/>
          </a:xfrm>
        </p:spPr>
        <p:txBody>
          <a:bodyPr/>
          <a:lstStyle/>
          <a:p>
            <a:r>
              <a:rPr lang="en-US" altLang="ko-KR" dirty="0"/>
              <a:t>Simulink Check:  Metrics Dashboard</a:t>
            </a:r>
          </a:p>
        </p:txBody>
      </p:sp>
      <p:sp>
        <p:nvSpPr>
          <p:cNvPr id="7" name="Rectangle 3"/>
          <p:cNvSpPr txBox="1">
            <a:spLocks noChangeArrowheads="1"/>
          </p:cNvSpPr>
          <p:nvPr/>
        </p:nvSpPr>
        <p:spPr>
          <a:xfrm>
            <a:off x="8048423" y="1308089"/>
            <a:ext cx="4057478" cy="496855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u="sng" dirty="0"/>
              <a:t>Static analysis</a:t>
            </a:r>
            <a:r>
              <a:rPr lang="en-US" altLang="ko-KR" sz="2000" dirty="0"/>
              <a:t> of models against a set of checks</a:t>
            </a:r>
          </a:p>
          <a:p>
            <a:pPr lvl="1"/>
            <a:endParaRPr lang="en-US" altLang="ko-KR" sz="1800" b="1" dirty="0">
              <a:ea typeface="굴림" pitchFamily="50" charset="-127"/>
            </a:endParaRPr>
          </a:p>
          <a:p>
            <a:r>
              <a:rPr lang="en-US" altLang="ko-KR" sz="2000" dirty="0"/>
              <a:t>Modeling Standards Checks</a:t>
            </a:r>
          </a:p>
          <a:p>
            <a:pPr lvl="1"/>
            <a:r>
              <a:rPr lang="en-US" altLang="ko-KR" sz="1800" dirty="0">
                <a:ea typeface="굴림" pitchFamily="50" charset="-127"/>
              </a:rPr>
              <a:t>MAAB Style Guidelines V3.0 </a:t>
            </a:r>
          </a:p>
          <a:p>
            <a:pPr lvl="1"/>
            <a:r>
              <a:rPr lang="en-US" altLang="ko-KR" sz="1800" dirty="0">
                <a:ea typeface="굴림" pitchFamily="50" charset="-127"/>
              </a:rPr>
              <a:t>ISO 26262</a:t>
            </a:r>
          </a:p>
          <a:p>
            <a:pPr lvl="1"/>
            <a:r>
              <a:rPr lang="en-US" altLang="ko-KR" sz="1800" dirty="0">
                <a:ea typeface="굴림" pitchFamily="50" charset="-127"/>
              </a:rPr>
              <a:t>MISRA C:2012</a:t>
            </a:r>
          </a:p>
          <a:p>
            <a:pPr marL="457200" lvl="1" indent="0">
              <a:buNone/>
            </a:pPr>
            <a:endParaRPr lang="en-US" altLang="ko-KR" sz="1800" dirty="0">
              <a:ea typeface="굴림" pitchFamily="50" charset="-127"/>
            </a:endParaRPr>
          </a:p>
          <a:p>
            <a:r>
              <a:rPr lang="en-US" altLang="ko-KR" sz="2000" dirty="0">
                <a:ea typeface="굴림" pitchFamily="50" charset="-127"/>
              </a:rPr>
              <a:t>Additional Checks</a:t>
            </a:r>
          </a:p>
          <a:p>
            <a:pPr lvl="1"/>
            <a:r>
              <a:rPr lang="en-US" altLang="ko-KR" sz="1800" dirty="0">
                <a:ea typeface="굴림" pitchFamily="50" charset="-127"/>
              </a:rPr>
              <a:t>Model Metrics</a:t>
            </a:r>
          </a:p>
          <a:p>
            <a:pPr lvl="1"/>
            <a:r>
              <a:rPr lang="en-US" altLang="ko-KR" sz="1800" dirty="0">
                <a:ea typeface="굴림" pitchFamily="50" charset="-127"/>
              </a:rPr>
              <a:t>Tool Bug Reports (Cert Kit)</a:t>
            </a:r>
          </a:p>
          <a:p>
            <a:pPr lvl="1"/>
            <a:r>
              <a:rPr lang="en-US" altLang="ko-KR" sz="1800" dirty="0">
                <a:ea typeface="굴림" pitchFamily="50" charset="-127"/>
              </a:rPr>
              <a:t>Requirements Consistency</a:t>
            </a:r>
          </a:p>
          <a:p>
            <a:pPr marL="457200" lvl="1" indent="0">
              <a:buNone/>
            </a:pPr>
            <a:endParaRPr lang="en-US" altLang="ko-KR" sz="1800" dirty="0">
              <a:ea typeface="굴림" pitchFamily="50" charset="-127"/>
            </a:endParaRPr>
          </a:p>
        </p:txBody>
      </p:sp>
      <p:pic>
        <p:nvPicPr>
          <p:cNvPr id="1028" name="Picture 4" descr="C:\Users\colosky\AppData\Local\Temp\SNAGHTML3db0b88.PNG">
            <a:extLst>
              <a:ext uri="{FF2B5EF4-FFF2-40B4-BE49-F238E27FC236}">
                <a16:creationId xmlns:a16="http://schemas.microsoft.com/office/drawing/2014/main" id="{89C687C2-AD74-4EBC-AF7E-DECB516C5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46927"/>
            <a:ext cx="6699072" cy="48728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288294" y="1567534"/>
            <a:ext cx="5391882" cy="4968552"/>
          </a:xfrm>
          <a:prstGeom prst="rect">
            <a:avLst/>
          </a:prstGeom>
        </p:spPr>
      </p:pic>
    </p:spTree>
    <p:custDataLst>
      <p:tags r:id="rId1"/>
    </p:custDataLst>
    <p:extLst>
      <p:ext uri="{BB962C8B-B14F-4D97-AF65-F5344CB8AC3E}">
        <p14:creationId xmlns:p14="http://schemas.microsoft.com/office/powerpoint/2010/main" val="962033538"/>
      </p:ext>
    </p:extLst>
  </p:cSld>
  <p:clrMapOvr>
    <a:masterClrMapping/>
  </p:clrMapOvr>
  <mc:AlternateContent xmlns:mc="http://schemas.openxmlformats.org/markup-compatibility/2006" xmlns:p14="http://schemas.microsoft.com/office/powerpoint/2010/main">
    <mc:Choice Requires="p14">
      <p:transition spd="slow" p14:dur="2000" advTm="23174"/>
    </mc:Choice>
    <mc:Fallback xmlns="">
      <p:transition spd="slow" advTm="231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990600"/>
            <a:ext cx="9829800" cy="5788152"/>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529798897"/>
      </p:ext>
    </p:extLst>
  </p:cSld>
  <p:clrMapOvr>
    <a:masterClrMapping/>
  </p:clrMapOvr>
  <mc:AlternateContent xmlns:mc="http://schemas.openxmlformats.org/markup-compatibility/2006" xmlns:p14="http://schemas.microsoft.com/office/powerpoint/2010/main">
    <mc:Choice Requires="p14">
      <p:transition spd="slow" p14:dur="2000" advTm="6636"/>
    </mc:Choice>
    <mc:Fallback xmlns="">
      <p:transition spd="slow" advTm="66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D26E00"/>
                                        </p:clrVal>
                                      </p:to>
                                    </p:set>
                                    <p:set>
                                      <p:cBhvr>
                                        <p:cTn id="7" dur="500" fill="hold"/>
                                        <p:tgtEl>
                                          <p:spTgt spid="6">
                                            <p:txEl>
                                              <p:pRg st="5" end="5"/>
                                            </p:txEl>
                                          </p:spTgt>
                                        </p:tgtEl>
                                        <p:attrNameLst>
                                          <p:attrName>fillcolor</p:attrName>
                                        </p:attrNameLst>
                                      </p:cBhvr>
                                      <p:to>
                                        <p:clrVal>
                                          <a:srgbClr val="D26E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457200"/>
            <a:ext cx="10769600" cy="990600"/>
          </a:xfrm>
        </p:spPr>
        <p:txBody>
          <a:bodyPr/>
          <a:lstStyle/>
          <a:p>
            <a:r>
              <a:rPr lang="en-US" dirty="0"/>
              <a:t>Simulink Design Verifier – Main Components</a:t>
            </a:r>
            <a:br>
              <a:rPr lang="en-US" dirty="0"/>
            </a:br>
            <a:r>
              <a:rPr lang="en-US" sz="2000" dirty="0">
                <a:solidFill>
                  <a:schemeClr val="accent5">
                    <a:lumMod val="75000"/>
                  </a:schemeClr>
                </a:solidFill>
              </a:rPr>
              <a:t>Uses formal verification</a:t>
            </a:r>
            <a:endParaRPr lang="en-US" dirty="0">
              <a:solidFill>
                <a:schemeClr val="accent5">
                  <a:lumMod val="75000"/>
                </a:schemeClr>
              </a:solidFill>
            </a:endParaRPr>
          </a:p>
        </p:txBody>
      </p:sp>
      <p:sp>
        <p:nvSpPr>
          <p:cNvPr id="3" name="Rectangle 2"/>
          <p:cNvSpPr/>
          <p:nvPr/>
        </p:nvSpPr>
        <p:spPr>
          <a:xfrm>
            <a:off x="545752" y="2340718"/>
            <a:ext cx="2775118" cy="923330"/>
          </a:xfrm>
          <a:prstGeom prst="rect">
            <a:avLst/>
          </a:prstGeom>
        </p:spPr>
        <p:txBody>
          <a:bodyPr wrap="square">
            <a:spAutoFit/>
          </a:bodyPr>
          <a:lstStyle/>
          <a:p>
            <a:pPr marL="228600" lvl="1" indent="-111125">
              <a:buFont typeface="Arial" panose="020B0604020202020204" pitchFamily="34" charset="0"/>
              <a:buChar char="•"/>
              <a:defRPr/>
            </a:pPr>
            <a:r>
              <a:rPr lang="en-US" b="1" dirty="0"/>
              <a:t>Uncover</a:t>
            </a:r>
            <a:r>
              <a:rPr lang="en-US" dirty="0"/>
              <a:t> hard to find dead logic and design flaws</a:t>
            </a:r>
          </a:p>
        </p:txBody>
      </p:sp>
      <p:sp>
        <p:nvSpPr>
          <p:cNvPr id="20" name="Rectangle 19"/>
          <p:cNvSpPr>
            <a:spLocks/>
          </p:cNvSpPr>
          <p:nvPr/>
        </p:nvSpPr>
        <p:spPr>
          <a:xfrm>
            <a:off x="689768" y="1566585"/>
            <a:ext cx="2650506" cy="646331"/>
          </a:xfrm>
          <a:prstGeom prst="rect">
            <a:avLst/>
          </a:prstGeom>
          <a:solidFill>
            <a:schemeClr val="tx2"/>
          </a:solidFill>
        </p:spPr>
        <p:txBody>
          <a:bodyPr wrap="square">
            <a:normAutofit/>
          </a:bodyPr>
          <a:lstStyle/>
          <a:p>
            <a:pPr algn="ctr"/>
            <a:r>
              <a:rPr lang="en-US" b="1">
                <a:solidFill>
                  <a:schemeClr val="bg1"/>
                </a:solidFill>
              </a:rPr>
              <a:t>Design Error Detection</a:t>
            </a:r>
          </a:p>
        </p:txBody>
      </p:sp>
      <p:sp>
        <p:nvSpPr>
          <p:cNvPr id="22" name="Rectangle 21"/>
          <p:cNvSpPr/>
          <p:nvPr/>
        </p:nvSpPr>
        <p:spPr>
          <a:xfrm>
            <a:off x="8165920" y="1566585"/>
            <a:ext cx="2650506" cy="649224"/>
          </a:xfrm>
          <a:prstGeom prst="rect">
            <a:avLst/>
          </a:prstGeom>
          <a:solidFill>
            <a:schemeClr val="tx2"/>
          </a:solidFill>
        </p:spPr>
        <p:txBody>
          <a:bodyPr wrap="square">
            <a:normAutofit/>
          </a:bodyPr>
          <a:lstStyle/>
          <a:p>
            <a:pPr algn="ctr"/>
            <a:r>
              <a:rPr lang="en-US" b="1" dirty="0">
                <a:solidFill>
                  <a:schemeClr val="bg1"/>
                </a:solidFill>
              </a:rPr>
              <a:t>Property</a:t>
            </a:r>
            <a:br>
              <a:rPr lang="en-US" b="1" dirty="0">
                <a:solidFill>
                  <a:schemeClr val="bg1"/>
                </a:solidFill>
              </a:rPr>
            </a:br>
            <a:r>
              <a:rPr lang="en-US" b="1" dirty="0">
                <a:solidFill>
                  <a:schemeClr val="bg1"/>
                </a:solidFill>
              </a:rPr>
              <a:t>Proving</a:t>
            </a:r>
          </a:p>
        </p:txBody>
      </p:sp>
      <p:sp>
        <p:nvSpPr>
          <p:cNvPr id="24" name="Rectangle 23"/>
          <p:cNvSpPr/>
          <p:nvPr>
            <p:extLst/>
          </p:nvPr>
        </p:nvSpPr>
        <p:spPr>
          <a:xfrm>
            <a:off x="7988708" y="2321103"/>
            <a:ext cx="2952328" cy="923330"/>
          </a:xfrm>
          <a:prstGeom prst="rect">
            <a:avLst/>
          </a:prstGeom>
        </p:spPr>
        <p:txBody>
          <a:bodyPr wrap="square" anchor="t">
            <a:spAutoFit/>
          </a:bodyPr>
          <a:lstStyle/>
          <a:p>
            <a:pPr marL="228600" lvl="1" indent="-111125">
              <a:buFont typeface="Arial" panose="020B0604020202020204" pitchFamily="34" charset="0"/>
              <a:buChar char="•"/>
              <a:defRPr/>
            </a:pPr>
            <a:r>
              <a:rPr lang="en-US" b="1" dirty="0"/>
              <a:t>Prove </a:t>
            </a:r>
            <a:r>
              <a:rPr lang="en-US" dirty="0"/>
              <a:t>design meets requirements</a:t>
            </a:r>
          </a:p>
          <a:p>
            <a:pPr marL="117475" lvl="1">
              <a:defRPr/>
            </a:pPr>
            <a:endParaRPr lang="en-US"/>
          </a:p>
        </p:txBody>
      </p:sp>
      <p:sp>
        <p:nvSpPr>
          <p:cNvPr id="21" name="Rectangle 20"/>
          <p:cNvSpPr/>
          <p:nvPr/>
        </p:nvSpPr>
        <p:spPr>
          <a:xfrm>
            <a:off x="4309526" y="1566585"/>
            <a:ext cx="2650506" cy="649224"/>
          </a:xfrm>
          <a:prstGeom prst="rect">
            <a:avLst/>
          </a:prstGeom>
          <a:solidFill>
            <a:schemeClr val="tx2"/>
          </a:solidFill>
        </p:spPr>
        <p:txBody>
          <a:bodyPr wrap="square">
            <a:normAutofit/>
          </a:bodyPr>
          <a:lstStyle/>
          <a:p>
            <a:pPr algn="ctr"/>
            <a:r>
              <a:rPr lang="en-US" b="1" dirty="0">
                <a:solidFill>
                  <a:schemeClr val="bg1"/>
                </a:solidFill>
              </a:rPr>
              <a:t>Test </a:t>
            </a:r>
            <a:br>
              <a:rPr lang="en-US" b="1" dirty="0">
                <a:solidFill>
                  <a:schemeClr val="bg1"/>
                </a:solidFill>
              </a:rPr>
            </a:br>
            <a:r>
              <a:rPr lang="en-US" b="1" dirty="0">
                <a:solidFill>
                  <a:schemeClr val="bg1"/>
                </a:solidFill>
              </a:rPr>
              <a:t>Generation</a:t>
            </a:r>
          </a:p>
        </p:txBody>
      </p:sp>
      <p:sp>
        <p:nvSpPr>
          <p:cNvPr id="23" name="Rectangle 22"/>
          <p:cNvSpPr/>
          <p:nvPr/>
        </p:nvSpPr>
        <p:spPr>
          <a:xfrm>
            <a:off x="4112908" y="2333289"/>
            <a:ext cx="3430892" cy="1200329"/>
          </a:xfrm>
          <a:prstGeom prst="rect">
            <a:avLst/>
          </a:prstGeom>
        </p:spPr>
        <p:txBody>
          <a:bodyPr wrap="square">
            <a:spAutoFit/>
          </a:bodyPr>
          <a:lstStyle/>
          <a:p>
            <a:pPr marL="228600" lvl="1" indent="-111125">
              <a:buFont typeface="Arial" panose="020B0604020202020204" pitchFamily="34" charset="0"/>
              <a:buChar char="•"/>
              <a:defRPr/>
            </a:pPr>
            <a:r>
              <a:rPr lang="en-US" b="1" dirty="0"/>
              <a:t>Automate </a:t>
            </a:r>
            <a:r>
              <a:rPr lang="en-US" dirty="0"/>
              <a:t>test case generation for coverage completion or functional tests</a:t>
            </a:r>
            <a:endParaRPr lang="en-US" b="1" dirty="0"/>
          </a:p>
          <a:p>
            <a:pPr marL="117475" lvl="1">
              <a:defRPr/>
            </a:pPr>
            <a:endParaRPr lang="en-US" dirty="0"/>
          </a:p>
        </p:txBody>
      </p:sp>
      <p:pic>
        <p:nvPicPr>
          <p:cNvPr id="25" name="Picture 24"/>
          <p:cNvPicPr>
            <a:picLocks noChangeAspect="1"/>
          </p:cNvPicPr>
          <p:nvPr/>
        </p:nvPicPr>
        <p:blipFill>
          <a:blip r:embed="rId4"/>
          <a:stretch>
            <a:fillRect/>
          </a:stretch>
        </p:blipFill>
        <p:spPr>
          <a:xfrm>
            <a:off x="545752" y="3391850"/>
            <a:ext cx="2644024" cy="2442571"/>
          </a:xfrm>
          <a:prstGeom prst="rect">
            <a:avLst/>
          </a:prstGeom>
        </p:spPr>
      </p:pic>
      <p:grpSp>
        <p:nvGrpSpPr>
          <p:cNvPr id="4" name="Group 3"/>
          <p:cNvGrpSpPr/>
          <p:nvPr/>
        </p:nvGrpSpPr>
        <p:grpSpPr>
          <a:xfrm>
            <a:off x="4335119" y="3382000"/>
            <a:ext cx="2730792" cy="2880320"/>
            <a:chOff x="4718064" y="2758236"/>
            <a:chExt cx="2814213" cy="3483157"/>
          </a:xfrm>
        </p:grpSpPr>
        <p:sp>
          <p:nvSpPr>
            <p:cNvPr id="26" name="Down Arrow 25"/>
            <p:cNvSpPr/>
            <p:nvPr/>
          </p:nvSpPr>
          <p:spPr>
            <a:xfrm>
              <a:off x="5087888" y="4346862"/>
              <a:ext cx="468052" cy="3267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a:latin typeface="Arial" pitchFamily="34" charset="0"/>
                <a:cs typeface="Arial" pitchFamily="34" charset="0"/>
              </a:endParaRPr>
            </a:p>
          </p:txBody>
        </p:sp>
        <p:pic>
          <p:nvPicPr>
            <p:cNvPr id="27" name="Picture 26"/>
            <p:cNvPicPr>
              <a:picLocks noChangeAspect="1"/>
            </p:cNvPicPr>
            <p:nvPr/>
          </p:nvPicPr>
          <p:blipFill rotWithShape="1">
            <a:blip r:embed="rId5"/>
            <a:srcRect b="10471"/>
            <a:stretch/>
          </p:blipFill>
          <p:spPr>
            <a:xfrm>
              <a:off x="4907868" y="2758236"/>
              <a:ext cx="2376264" cy="1656184"/>
            </a:xfrm>
            <a:prstGeom prst="rect">
              <a:avLst/>
            </a:prstGeom>
          </p:spPr>
        </p:pic>
        <p:pic>
          <p:nvPicPr>
            <p:cNvPr id="28" name="Picture 27"/>
            <p:cNvPicPr>
              <a:picLocks noChangeAspect="1"/>
            </p:cNvPicPr>
            <p:nvPr/>
          </p:nvPicPr>
          <p:blipFill rotWithShape="1">
            <a:blip r:embed="rId6"/>
            <a:srcRect r="35880" b="16450"/>
            <a:stretch/>
          </p:blipFill>
          <p:spPr>
            <a:xfrm>
              <a:off x="4718064" y="4684105"/>
              <a:ext cx="1143910" cy="1557288"/>
            </a:xfrm>
            <a:prstGeom prst="rect">
              <a:avLst/>
            </a:prstGeom>
          </p:spPr>
        </p:pic>
        <p:pic>
          <p:nvPicPr>
            <p:cNvPr id="29" name="Picture 28"/>
            <p:cNvPicPr>
              <a:picLocks noChangeAspect="1"/>
            </p:cNvPicPr>
            <p:nvPr/>
          </p:nvPicPr>
          <p:blipFill>
            <a:blip r:embed="rId7"/>
            <a:stretch>
              <a:fillRect/>
            </a:stretch>
          </p:blipFill>
          <p:spPr>
            <a:xfrm>
              <a:off x="6039729" y="4627568"/>
              <a:ext cx="1492548" cy="1586848"/>
            </a:xfrm>
            <a:prstGeom prst="rect">
              <a:avLst/>
            </a:prstGeom>
          </p:spPr>
        </p:pic>
      </p:grpSp>
      <p:grpSp>
        <p:nvGrpSpPr>
          <p:cNvPr id="5" name="Group 4"/>
          <p:cNvGrpSpPr/>
          <p:nvPr/>
        </p:nvGrpSpPr>
        <p:grpSpPr>
          <a:xfrm>
            <a:off x="8266830" y="3349726"/>
            <a:ext cx="2549596" cy="2890286"/>
            <a:chOff x="6511694" y="4465002"/>
            <a:chExt cx="2380356" cy="2282859"/>
          </a:xfrm>
        </p:grpSpPr>
        <p:sp>
          <p:nvSpPr>
            <p:cNvPr id="30" name="Down Arrow 29"/>
            <p:cNvSpPr/>
            <p:nvPr/>
          </p:nvSpPr>
          <p:spPr>
            <a:xfrm>
              <a:off x="7465800" y="5237836"/>
              <a:ext cx="468052" cy="3267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a:latin typeface="Arial" pitchFamily="34" charset="0"/>
                <a:cs typeface="Arial" pitchFamily="34" charset="0"/>
              </a:endParaRPr>
            </a:p>
          </p:txBody>
        </p:sp>
        <p:pic>
          <p:nvPicPr>
            <p:cNvPr id="33" name="Picture 3"/>
            <p:cNvPicPr>
              <a:picLocks noChangeAspect="1" noChangeArrowheads="1"/>
            </p:cNvPicPr>
            <p:nvPr/>
          </p:nvPicPr>
          <p:blipFill>
            <a:blip r:embed="rId8" cstate="print"/>
            <a:srcRect/>
            <a:stretch>
              <a:fillRect/>
            </a:stretch>
          </p:blipFill>
          <p:spPr bwMode="auto">
            <a:xfrm>
              <a:off x="6511694" y="4465002"/>
              <a:ext cx="2376264" cy="844842"/>
            </a:xfrm>
            <a:prstGeom prst="rect">
              <a:avLst/>
            </a:prstGeom>
            <a:noFill/>
            <a:ln w="9525">
              <a:solidFill>
                <a:schemeClr val="tx2"/>
              </a:solidFill>
              <a:miter lim="800000"/>
              <a:headEnd/>
              <a:tailEnd/>
            </a:ln>
          </p:spPr>
        </p:pic>
        <p:pic>
          <p:nvPicPr>
            <p:cNvPr id="38" name="Picture 37"/>
            <p:cNvPicPr>
              <a:picLocks noChangeAspect="1"/>
            </p:cNvPicPr>
            <p:nvPr/>
          </p:nvPicPr>
          <p:blipFill rotWithShape="1">
            <a:blip r:embed="rId9"/>
            <a:srcRect l="4105" t="22930" r="10375"/>
            <a:stretch/>
          </p:blipFill>
          <p:spPr>
            <a:xfrm>
              <a:off x="6511694" y="5560875"/>
              <a:ext cx="2380356" cy="1186986"/>
            </a:xfrm>
            <a:prstGeom prst="rect">
              <a:avLst/>
            </a:prstGeom>
          </p:spPr>
        </p:pic>
      </p:grpSp>
    </p:spTree>
    <p:custDataLst>
      <p:tags r:id="rId1"/>
    </p:custDataLst>
    <p:extLst>
      <p:ext uri="{BB962C8B-B14F-4D97-AF65-F5344CB8AC3E}">
        <p14:creationId xmlns:p14="http://schemas.microsoft.com/office/powerpoint/2010/main" val="2039718201"/>
      </p:ext>
    </p:extLst>
  </p:cSld>
  <p:clrMapOvr>
    <a:masterClrMapping/>
  </p:clrMapOvr>
  <mc:AlternateContent xmlns:mc="http://schemas.openxmlformats.org/markup-compatibility/2006" xmlns:p14="http://schemas.microsoft.com/office/powerpoint/2010/main">
    <mc:Choice Requires="p14">
      <p:transition spd="slow" p14:dur="2000" advTm="12536"/>
    </mc:Choice>
    <mc:Fallback xmlns="">
      <p:transition spd="slow" advTm="12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2" grpId="0" animBg="1"/>
      <p:bldP spid="24" grpId="0"/>
      <p:bldP spid="21"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905000" y="1098252"/>
            <a:ext cx="8627513" cy="5470143"/>
          </a:xfrm>
          <a:prstGeom prst="rect">
            <a:avLst/>
          </a:prstGeom>
        </p:spPr>
      </p:pic>
      <p:sp>
        <p:nvSpPr>
          <p:cNvPr id="2" name="Title 1"/>
          <p:cNvSpPr>
            <a:spLocks noGrp="1"/>
          </p:cNvSpPr>
          <p:nvPr>
            <p:ph type="title"/>
          </p:nvPr>
        </p:nvSpPr>
        <p:spPr>
          <a:xfrm>
            <a:off x="381000" y="268669"/>
            <a:ext cx="10769600" cy="990600"/>
          </a:xfrm>
        </p:spPr>
        <p:txBody>
          <a:bodyPr/>
          <a:lstStyle/>
          <a:p>
            <a:r>
              <a:rPr lang="en-US" dirty="0"/>
              <a:t>Finding Design Errors:  Dead Logic</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5"/>
          <a:stretch>
            <a:fillRect/>
          </a:stretch>
        </p:blipFill>
        <p:spPr>
          <a:xfrm>
            <a:off x="207334" y="1241296"/>
            <a:ext cx="3969811" cy="3249197"/>
          </a:xfrm>
          <a:prstGeom prst="rect">
            <a:avLst/>
          </a:prstGeom>
        </p:spPr>
      </p:pic>
      <p:pic>
        <p:nvPicPr>
          <p:cNvPr id="7" name="Picture 6"/>
          <p:cNvPicPr>
            <a:picLocks noChangeAspect="1"/>
          </p:cNvPicPr>
          <p:nvPr/>
        </p:nvPicPr>
        <p:blipFill>
          <a:blip r:embed="rId6"/>
          <a:stretch>
            <a:fillRect/>
          </a:stretch>
        </p:blipFill>
        <p:spPr>
          <a:xfrm>
            <a:off x="5957770" y="935666"/>
            <a:ext cx="6030433" cy="5795316"/>
          </a:xfrm>
          <a:prstGeom prst="rect">
            <a:avLst/>
          </a:prstGeom>
        </p:spPr>
      </p:pic>
      <p:pic>
        <p:nvPicPr>
          <p:cNvPr id="8" name="Picture 7"/>
          <p:cNvPicPr>
            <a:picLocks noChangeAspect="1"/>
          </p:cNvPicPr>
          <p:nvPr/>
        </p:nvPicPr>
        <p:blipFill>
          <a:blip r:embed="rId7"/>
          <a:stretch>
            <a:fillRect/>
          </a:stretch>
        </p:blipFill>
        <p:spPr>
          <a:xfrm>
            <a:off x="3200400" y="3352800"/>
            <a:ext cx="3276600" cy="2828925"/>
          </a:xfrm>
          <a:prstGeom prst="rect">
            <a:avLst/>
          </a:prstGeom>
        </p:spPr>
      </p:pic>
      <p:sp>
        <p:nvSpPr>
          <p:cNvPr id="10" name="TextBox 9"/>
          <p:cNvSpPr txBox="1"/>
          <p:nvPr/>
        </p:nvSpPr>
        <p:spPr>
          <a:xfrm>
            <a:off x="132830" y="5083948"/>
            <a:ext cx="2915170" cy="859652"/>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t>Simulink Design Verifier identifies “Dead logic” in model</a:t>
            </a:r>
          </a:p>
        </p:txBody>
      </p:sp>
    </p:spTree>
    <p:custDataLst>
      <p:tags r:id="rId1"/>
    </p:custDataLst>
    <p:extLst>
      <p:ext uri="{BB962C8B-B14F-4D97-AF65-F5344CB8AC3E}">
        <p14:creationId xmlns:p14="http://schemas.microsoft.com/office/powerpoint/2010/main" val="2737462854"/>
      </p:ext>
    </p:extLst>
  </p:cSld>
  <p:clrMapOvr>
    <a:masterClrMapping/>
  </p:clrMapOvr>
  <mc:AlternateContent xmlns:mc="http://schemas.openxmlformats.org/markup-compatibility/2006" xmlns:p14="http://schemas.microsoft.com/office/powerpoint/2010/main">
    <mc:Choice Requires="p14">
      <p:transition spd="slow" p14:dur="2000" advTm="10779"/>
    </mc:Choice>
    <mc:Fallback xmlns="">
      <p:transition spd="slow" advTm="10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10769600" cy="990600"/>
          </a:xfrm>
        </p:spPr>
        <p:txBody>
          <a:bodyPr/>
          <a:lstStyle/>
          <a:p>
            <a:r>
              <a:rPr lang="en-US" dirty="0"/>
              <a:t>Finding Unintended Behavior</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2" name="TextBox 11"/>
          <p:cNvSpPr txBox="1"/>
          <p:nvPr/>
        </p:nvSpPr>
        <p:spPr>
          <a:xfrm>
            <a:off x="762001" y="1295400"/>
            <a:ext cx="8871339"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t>Converting floating-point model to integer calibrations, signals…</a:t>
            </a:r>
          </a:p>
          <a:p>
            <a:pPr lvl="1">
              <a:buFont typeface="Wingdings" panose="05000000000000000000" pitchFamily="2" charset="2"/>
              <a:buChar char="§"/>
            </a:pPr>
            <a:r>
              <a:rPr lang="en-US" dirty="0">
                <a:solidFill>
                  <a:srgbClr val="FF0000"/>
                </a:solidFill>
              </a:rPr>
              <a:t>Dead logic</a:t>
            </a:r>
            <a:r>
              <a:rPr lang="en-US" dirty="0"/>
              <a:t> due to “uint8” operation</a:t>
            </a:r>
          </a:p>
          <a:p>
            <a:pPr lvl="1"/>
            <a:endParaRPr lang="en-US" dirty="0"/>
          </a:p>
        </p:txBody>
      </p:sp>
      <p:pic>
        <p:nvPicPr>
          <p:cNvPr id="3" name="Picture 2"/>
          <p:cNvPicPr>
            <a:picLocks noChangeAspect="1"/>
          </p:cNvPicPr>
          <p:nvPr/>
        </p:nvPicPr>
        <p:blipFill>
          <a:blip r:embed="rId3"/>
          <a:stretch>
            <a:fillRect/>
          </a:stretch>
        </p:blipFill>
        <p:spPr>
          <a:xfrm>
            <a:off x="537629" y="3071732"/>
            <a:ext cx="9320081" cy="3195935"/>
          </a:xfrm>
          <a:prstGeom prst="rect">
            <a:avLst/>
          </a:prstGeom>
        </p:spPr>
      </p:pic>
      <p:pic>
        <p:nvPicPr>
          <p:cNvPr id="1026" name="Picture 2" descr="C:\Users\nvasi\AppData\Local\Temp\SNAGHTML6bf6375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11" y="2200264"/>
            <a:ext cx="4494557" cy="205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60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833796" y="1447800"/>
            <a:ext cx="2581275" cy="4705350"/>
          </a:xfrm>
          <a:prstGeom prst="rect">
            <a:avLst/>
          </a:prstGeom>
        </p:spPr>
      </p:pic>
      <p:sp>
        <p:nvSpPr>
          <p:cNvPr id="2" name="Title 1"/>
          <p:cNvSpPr>
            <a:spLocks noGrp="1"/>
          </p:cNvSpPr>
          <p:nvPr>
            <p:ph type="title"/>
          </p:nvPr>
        </p:nvSpPr>
        <p:spPr>
          <a:xfrm>
            <a:off x="456184" y="304800"/>
            <a:ext cx="10769600" cy="990600"/>
          </a:xfrm>
        </p:spPr>
        <p:txBody>
          <a:bodyPr/>
          <a:lstStyle/>
          <a:p>
            <a:r>
              <a:rPr lang="en-US" dirty="0"/>
              <a:t>Finding Unintended Behavior</a:t>
            </a:r>
          </a:p>
        </p:txBody>
      </p:sp>
      <p:sp>
        <p:nvSpPr>
          <p:cNvPr id="12" name="TextBox 11"/>
          <p:cNvSpPr txBox="1"/>
          <p:nvPr/>
        </p:nvSpPr>
        <p:spPr>
          <a:xfrm>
            <a:off x="5638800" y="476810"/>
            <a:ext cx="5105400"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1"/>
            <a:endParaRPr lang="en-US" dirty="0"/>
          </a:p>
        </p:txBody>
      </p:sp>
      <p:sp>
        <p:nvSpPr>
          <p:cNvPr id="10" name="TextBox 9"/>
          <p:cNvSpPr txBox="1"/>
          <p:nvPr/>
        </p:nvSpPr>
        <p:spPr>
          <a:xfrm>
            <a:off x="4151042" y="4532698"/>
            <a:ext cx="7050358"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000" dirty="0">
                <a:solidFill>
                  <a:srgbClr val="FF0000"/>
                </a:solidFill>
              </a:rPr>
              <a:t>Dead logic</a:t>
            </a:r>
            <a:r>
              <a:rPr lang="en-US" sz="2000" dirty="0"/>
              <a:t> due to “uint8” operation on </a:t>
            </a:r>
            <a:r>
              <a:rPr lang="en-US" sz="2000" dirty="0" err="1">
                <a:solidFill>
                  <a:srgbClr val="FF0000"/>
                </a:solidFill>
              </a:rPr>
              <a:t>incdec</a:t>
            </a:r>
            <a:r>
              <a:rPr lang="en-US" sz="2000" dirty="0">
                <a:solidFill>
                  <a:srgbClr val="FF0000"/>
                </a:solidFill>
              </a:rPr>
              <a:t>/</a:t>
            </a:r>
            <a:r>
              <a:rPr lang="en-US" sz="2000" dirty="0" err="1">
                <a:solidFill>
                  <a:srgbClr val="FF0000"/>
                </a:solidFill>
              </a:rPr>
              <a:t>holdrate</a:t>
            </a:r>
            <a:r>
              <a:rPr lang="en-US" sz="2000" dirty="0">
                <a:solidFill>
                  <a:srgbClr val="FF0000"/>
                </a:solidFill>
              </a:rPr>
              <a:t>*10</a:t>
            </a:r>
          </a:p>
          <a:p>
            <a:endParaRPr lang="en-US" sz="2000" dirty="0">
              <a:solidFill>
                <a:srgbClr val="FF0000"/>
              </a:solidFill>
            </a:endParaRPr>
          </a:p>
          <a:p>
            <a:r>
              <a:rPr lang="en-US" sz="2000" dirty="0">
                <a:solidFill>
                  <a:srgbClr val="00B050"/>
                </a:solidFill>
              </a:rPr>
              <a:t>Fix</a:t>
            </a:r>
            <a:r>
              <a:rPr lang="en-US" sz="2000" dirty="0">
                <a:solidFill>
                  <a:srgbClr val="FF0000"/>
                </a:solidFill>
              </a:rPr>
              <a:t> </a:t>
            </a:r>
            <a:r>
              <a:rPr lang="en-US" sz="2000" dirty="0"/>
              <a:t>change the order of operation </a:t>
            </a:r>
            <a:r>
              <a:rPr lang="en-US" sz="2000" dirty="0">
                <a:solidFill>
                  <a:srgbClr val="00B050"/>
                </a:solidFill>
              </a:rPr>
              <a:t>10*</a:t>
            </a:r>
            <a:r>
              <a:rPr lang="en-US" sz="2000" dirty="0" err="1">
                <a:solidFill>
                  <a:srgbClr val="00B050"/>
                </a:solidFill>
              </a:rPr>
              <a:t>incdec</a:t>
            </a:r>
            <a:r>
              <a:rPr lang="en-US" sz="2000" dirty="0">
                <a:solidFill>
                  <a:srgbClr val="00B050"/>
                </a:solidFill>
              </a:rPr>
              <a:t>/</a:t>
            </a:r>
            <a:r>
              <a:rPr lang="en-US" sz="2000" dirty="0" err="1">
                <a:solidFill>
                  <a:srgbClr val="00B050"/>
                </a:solidFill>
              </a:rPr>
              <a:t>holdrate</a:t>
            </a:r>
            <a:endParaRPr lang="en-US" sz="2000" dirty="0">
              <a:solidFill>
                <a:srgbClr val="00B050"/>
              </a:solidFill>
            </a:endParaRPr>
          </a:p>
          <a:p>
            <a:pPr lvl="1"/>
            <a:endParaRPr lang="en-US" sz="1800" dirty="0"/>
          </a:p>
        </p:txBody>
      </p:sp>
      <p:grpSp>
        <p:nvGrpSpPr>
          <p:cNvPr id="4" name="Group 3"/>
          <p:cNvGrpSpPr/>
          <p:nvPr/>
        </p:nvGrpSpPr>
        <p:grpSpPr>
          <a:xfrm>
            <a:off x="4760642" y="1504950"/>
            <a:ext cx="5492119" cy="1883294"/>
            <a:chOff x="5252081" y="2315903"/>
            <a:chExt cx="5492119" cy="1883294"/>
          </a:xfrm>
        </p:grpSpPr>
        <p:pic>
          <p:nvPicPr>
            <p:cNvPr id="13" name="Picture 12"/>
            <p:cNvPicPr>
              <a:picLocks noChangeAspect="1"/>
            </p:cNvPicPr>
            <p:nvPr/>
          </p:nvPicPr>
          <p:blipFill>
            <a:blip r:embed="rId5"/>
            <a:stretch>
              <a:fillRect/>
            </a:stretch>
          </p:blipFill>
          <p:spPr>
            <a:xfrm>
              <a:off x="5252081" y="2315903"/>
              <a:ext cx="5492119" cy="1883294"/>
            </a:xfrm>
            <a:prstGeom prst="rect">
              <a:avLst/>
            </a:prstGeom>
          </p:spPr>
        </p:pic>
        <p:sp>
          <p:nvSpPr>
            <p:cNvPr id="14" name="Curved Right Arrow 13"/>
            <p:cNvSpPr/>
            <p:nvPr/>
          </p:nvSpPr>
          <p:spPr>
            <a:xfrm rot="10800000">
              <a:off x="8610600" y="3166958"/>
              <a:ext cx="533400" cy="484863"/>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16" name="TextBox 15"/>
            <p:cNvSpPr txBox="1"/>
            <p:nvPr/>
          </p:nvSpPr>
          <p:spPr>
            <a:xfrm>
              <a:off x="7071365" y="2481839"/>
              <a:ext cx="3423077" cy="389017"/>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i="1" dirty="0">
                  <a:solidFill>
                    <a:schemeClr val="accent1">
                      <a:lumMod val="50000"/>
                    </a:schemeClr>
                  </a:solidFill>
                </a:rPr>
                <a:t>Condition can never be false</a:t>
              </a:r>
            </a:p>
            <a:p>
              <a:pPr lvl="1"/>
              <a:endParaRPr lang="en-US" i="1" dirty="0">
                <a:solidFill>
                  <a:schemeClr val="accent1">
                    <a:lumMod val="50000"/>
                  </a:schemeClr>
                </a:solidFill>
              </a:endParaRPr>
            </a:p>
          </p:txBody>
        </p:sp>
      </p:grpSp>
      <p:sp>
        <p:nvSpPr>
          <p:cNvPr id="15" name="Rounded Rectangle 14"/>
          <p:cNvSpPr/>
          <p:nvPr/>
        </p:nvSpPr>
        <p:spPr>
          <a:xfrm>
            <a:off x="876468" y="4410456"/>
            <a:ext cx="2511645" cy="6167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ounded Rectangle 16"/>
          <p:cNvSpPr/>
          <p:nvPr/>
        </p:nvSpPr>
        <p:spPr>
          <a:xfrm>
            <a:off x="878085" y="5100388"/>
            <a:ext cx="2511645" cy="61678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Rounded Rectangle 17"/>
          <p:cNvSpPr/>
          <p:nvPr/>
        </p:nvSpPr>
        <p:spPr>
          <a:xfrm>
            <a:off x="833796" y="1691640"/>
            <a:ext cx="2511645" cy="12747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Rounded Rectangle 18"/>
          <p:cNvSpPr/>
          <p:nvPr/>
        </p:nvSpPr>
        <p:spPr>
          <a:xfrm>
            <a:off x="852084" y="3076094"/>
            <a:ext cx="2511645" cy="1236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283499587"/>
      </p:ext>
    </p:extLst>
  </p:cSld>
  <p:clrMapOvr>
    <a:masterClrMapping/>
  </p:clrMapOvr>
  <mc:AlternateContent xmlns:mc="http://schemas.openxmlformats.org/markup-compatibility/2006" xmlns:p14="http://schemas.microsoft.com/office/powerpoint/2010/main">
    <mc:Choice Requires="p14">
      <p:transition spd="slow" p14:dur="2000" advTm="13271"/>
    </mc:Choice>
    <mc:Fallback xmlns="">
      <p:transition spd="slow" advTm="132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solidFill>
                  <a:srgbClr val="D26E00"/>
                </a:solidFill>
              </a:rPr>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057068589"/>
      </p:ext>
    </p:extLst>
  </p:cSld>
  <p:clrMapOvr>
    <a:masterClrMapping/>
  </p:clrMapOvr>
  <mc:AlternateContent xmlns:mc="http://schemas.openxmlformats.org/markup-compatibility/2006" xmlns:p14="http://schemas.microsoft.com/office/powerpoint/2010/main">
    <mc:Choice Requires="p14">
      <p:transition spd="slow" p14:dur="2000" advTm="4301"/>
    </mc:Choice>
    <mc:Fallback xmlns="">
      <p:transition spd="slow" advTm="43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008000"/>
                                        </p:clrVal>
                                      </p:to>
                                    </p:set>
                                    <p:set>
                                      <p:cBhvr>
                                        <p:cTn id="7" dur="500" fill="hold"/>
                                        <p:tgtEl>
                                          <p:spTgt spid="6">
                                            <p:txEl>
                                              <p:pRg st="5" end="5"/>
                                            </p:txEl>
                                          </p:spTgt>
                                        </p:tgtEl>
                                        <p:attrNameLst>
                                          <p:attrName>fillcolor</p:attrName>
                                        </p:attrNameLst>
                                      </p:cBhvr>
                                      <p:to>
                                        <p:clrVal>
                                          <a:srgbClr val="0080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225380585"/>
      </p:ext>
    </p:extLst>
  </p:cSld>
  <p:clrMapOvr>
    <a:masterClrMapping/>
  </p:clrMapOvr>
  <mc:AlternateContent xmlns:mc="http://schemas.openxmlformats.org/markup-compatibility/2006" xmlns:p14="http://schemas.microsoft.com/office/powerpoint/2010/main">
    <mc:Choice Requires="p14">
      <p:transition spd="slow" p14:dur="2000" advTm="7879"/>
    </mc:Choice>
    <mc:Fallback xmlns="">
      <p:transition spd="slow" advTm="78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D27809"/>
                                        </p:clrVal>
                                      </p:to>
                                    </p:set>
                                    <p:set>
                                      <p:cBhvr>
                                        <p:cTn id="7" dur="500" fill="hold"/>
                                        <p:tgtEl>
                                          <p:spTgt spid="6">
                                            <p:txEl>
                                              <p:pRg st="6" end="6"/>
                                            </p:txEl>
                                          </p:spTgt>
                                        </p:tgtEl>
                                        <p:attrNameLst>
                                          <p:attrName>fillcolor</p:attrName>
                                        </p:attrNameLst>
                                      </p:cBhvr>
                                      <p:to>
                                        <p:clrVal>
                                          <a:srgbClr val="D27809"/>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D27809"/>
                                        </p:clrVal>
                                      </p:to>
                                    </p:set>
                                    <p:set>
                                      <p:cBhvr>
                                        <p:cTn id="13" dur="500" fill="hold"/>
                                        <p:tgtEl>
                                          <p:spTgt spid="6">
                                            <p:txEl>
                                              <p:pRg st="7" end="7"/>
                                            </p:txEl>
                                          </p:spTgt>
                                        </p:tgtEl>
                                        <p:attrNameLst>
                                          <p:attrName>fillcolor</p:attrName>
                                        </p:attrNameLst>
                                      </p:cBhvr>
                                      <p:to>
                                        <p:clrVal>
                                          <a:srgbClr val="D27809"/>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990600"/>
          </a:xfrm>
        </p:spPr>
        <p:txBody>
          <a:bodyPr/>
          <a:lstStyle/>
          <a:p>
            <a:r>
              <a:rPr lang="en-US" dirty="0"/>
              <a:t>Motivation</a:t>
            </a:r>
          </a:p>
        </p:txBody>
      </p:sp>
      <p:sp>
        <p:nvSpPr>
          <p:cNvPr id="14" name="Content Placeholder 15"/>
          <p:cNvSpPr>
            <a:spLocks noGrp="1"/>
          </p:cNvSpPr>
          <p:nvPr>
            <p:ph idx="1"/>
          </p:nvPr>
        </p:nvSpPr>
        <p:spPr>
          <a:xfrm>
            <a:off x="1219200" y="1295400"/>
            <a:ext cx="8878111" cy="1066800"/>
          </a:xfrm>
          <a:ln w="28575">
            <a:solidFill>
              <a:schemeClr val="tx1"/>
            </a:solidFill>
          </a:ln>
        </p:spPr>
        <p:txBody>
          <a:bodyPr anchor="ctr">
            <a:normAutofit/>
          </a:bodyPr>
          <a:lstStyle/>
          <a:p>
            <a:pPr marL="0" indent="0" algn="ctr">
              <a:buNone/>
            </a:pPr>
            <a:r>
              <a:rPr lang="en-US" sz="2000" b="1" i="1" dirty="0">
                <a:solidFill>
                  <a:srgbClr val="0D78C9"/>
                </a:solidFill>
              </a:rPr>
              <a:t>It is easier and less expensive to fix design errors early in the process when they happen.</a:t>
            </a:r>
            <a:endParaRPr lang="en-US" sz="2000" b="1" dirty="0"/>
          </a:p>
        </p:txBody>
      </p:sp>
      <p:sp>
        <p:nvSpPr>
          <p:cNvPr id="4" name="Content Placeholder 15"/>
          <p:cNvSpPr txBox="1">
            <a:spLocks/>
          </p:cNvSpPr>
          <p:nvPr/>
        </p:nvSpPr>
        <p:spPr>
          <a:xfrm>
            <a:off x="1929320" y="2895600"/>
            <a:ext cx="8153400" cy="32766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We will talk about ….</a:t>
            </a:r>
          </a:p>
          <a:p>
            <a:pPr marL="0" indent="0">
              <a:buNone/>
            </a:pPr>
            <a:endParaRPr lang="en-US" dirty="0"/>
          </a:p>
          <a:p>
            <a:r>
              <a:rPr lang="en-US" dirty="0"/>
              <a:t>How Model Based Design (MBD) facilitates early testing to incrementally increase confidence in your design</a:t>
            </a:r>
          </a:p>
          <a:p>
            <a:endParaRPr lang="en-US" dirty="0"/>
          </a:p>
          <a:p>
            <a:r>
              <a:rPr lang="en-US" dirty="0"/>
              <a:t>Usage of V&amp;V tools to enable delivery of higher quality software throughout the workflow</a:t>
            </a:r>
          </a:p>
          <a:p>
            <a:endParaRPr lang="en-US" dirty="0"/>
          </a:p>
          <a:p>
            <a:r>
              <a:rPr lang="en-US" dirty="0"/>
              <a:t>Integration of V&amp;V testing with code generation to improve confidence in the work product</a:t>
            </a:r>
          </a:p>
          <a:p>
            <a:endParaRPr lang="en-US" dirty="0"/>
          </a:p>
        </p:txBody>
      </p:sp>
    </p:spTree>
    <p:extLst>
      <p:ext uri="{BB962C8B-B14F-4D97-AF65-F5344CB8AC3E}">
        <p14:creationId xmlns:p14="http://schemas.microsoft.com/office/powerpoint/2010/main" val="2273323917"/>
      </p:ext>
    </p:extLst>
  </p:cSld>
  <p:clrMapOvr>
    <a:masterClrMapping/>
  </p:clrMapOvr>
  <mc:AlternateContent xmlns:mc="http://schemas.openxmlformats.org/markup-compatibility/2006" xmlns:p14="http://schemas.microsoft.com/office/powerpoint/2010/main">
    <mc:Choice Requires="p14">
      <p:transition spd="slow" p14:dur="2000" advTm="5163"/>
    </mc:Choice>
    <mc:Fallback xmlns="">
      <p:transition spd="slow" advTm="51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85800" y="1295400"/>
          <a:ext cx="36068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533400" y="457200"/>
            <a:ext cx="9355674" cy="990600"/>
          </a:xfrm>
        </p:spPr>
        <p:txBody>
          <a:bodyPr/>
          <a:lstStyle/>
          <a:p>
            <a:r>
              <a:rPr lang="en-US" dirty="0">
                <a:solidFill>
                  <a:srgbClr val="125687"/>
                </a:solidFill>
              </a:rPr>
              <a:t>Simulink Test Major Features </a:t>
            </a:r>
            <a:endParaRPr lang="en-US" dirty="0"/>
          </a:p>
        </p:txBody>
      </p:sp>
      <p:grpSp>
        <p:nvGrpSpPr>
          <p:cNvPr id="9" name="Group 8"/>
          <p:cNvGrpSpPr/>
          <p:nvPr/>
        </p:nvGrpSpPr>
        <p:grpSpPr>
          <a:xfrm>
            <a:off x="1184686" y="3706876"/>
            <a:ext cx="2433323" cy="2395080"/>
            <a:chOff x="7543800" y="3757033"/>
            <a:chExt cx="2433323" cy="2395080"/>
          </a:xfrm>
        </p:grpSpPr>
        <p:pic>
          <p:nvPicPr>
            <p:cNvPr id="70" name="Picture 69"/>
            <p:cNvPicPr>
              <a:picLocks noChangeAspect="1"/>
            </p:cNvPicPr>
            <p:nvPr/>
          </p:nvPicPr>
          <p:blipFill>
            <a:blip r:embed="rId4"/>
            <a:stretch>
              <a:fillRect/>
            </a:stretch>
          </p:blipFill>
          <p:spPr>
            <a:xfrm>
              <a:off x="7543800" y="3757033"/>
              <a:ext cx="1812754" cy="1171932"/>
            </a:xfrm>
            <a:prstGeom prst="rect">
              <a:avLst/>
            </a:prstGeom>
          </p:spPr>
        </p:pic>
        <p:pic>
          <p:nvPicPr>
            <p:cNvPr id="71" name="Picture 70"/>
            <p:cNvPicPr>
              <a:picLocks noChangeAspect="1"/>
            </p:cNvPicPr>
            <p:nvPr/>
          </p:nvPicPr>
          <p:blipFill>
            <a:blip r:embed="rId5"/>
            <a:stretch>
              <a:fillRect/>
            </a:stretch>
          </p:blipFill>
          <p:spPr>
            <a:xfrm>
              <a:off x="8204219" y="4055499"/>
              <a:ext cx="1772904" cy="1280520"/>
            </a:xfrm>
            <a:prstGeom prst="rect">
              <a:avLst/>
            </a:prstGeom>
          </p:spPr>
        </p:pic>
        <p:pic>
          <p:nvPicPr>
            <p:cNvPr id="11" name="Picture 10"/>
            <p:cNvPicPr>
              <a:picLocks noChangeAspect="1"/>
            </p:cNvPicPr>
            <p:nvPr/>
          </p:nvPicPr>
          <p:blipFill>
            <a:blip r:embed="rId6"/>
            <a:stretch>
              <a:fillRect/>
            </a:stretch>
          </p:blipFill>
          <p:spPr>
            <a:xfrm>
              <a:off x="8091977" y="5116857"/>
              <a:ext cx="1685925" cy="1035256"/>
            </a:xfrm>
            <a:prstGeom prst="rect">
              <a:avLst/>
            </a:prstGeom>
          </p:spPr>
        </p:pic>
      </p:grpSp>
      <p:graphicFrame>
        <p:nvGraphicFramePr>
          <p:cNvPr id="18" name="Table 17"/>
          <p:cNvGraphicFramePr>
            <a:graphicFrameLocks noGrp="1"/>
          </p:cNvGraphicFramePr>
          <p:nvPr>
            <p:extLst/>
          </p:nvPr>
        </p:nvGraphicFramePr>
        <p:xfrm>
          <a:off x="685800" y="1295400"/>
          <a:ext cx="72136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19" name="Group 18"/>
          <p:cNvGrpSpPr/>
          <p:nvPr/>
        </p:nvGrpSpPr>
        <p:grpSpPr>
          <a:xfrm>
            <a:off x="1184686" y="3706876"/>
            <a:ext cx="2433323" cy="2395080"/>
            <a:chOff x="7543800" y="3757033"/>
            <a:chExt cx="2433323" cy="2395080"/>
          </a:xfrm>
        </p:grpSpPr>
        <p:pic>
          <p:nvPicPr>
            <p:cNvPr id="20" name="Picture 19"/>
            <p:cNvPicPr>
              <a:picLocks noChangeAspect="1"/>
            </p:cNvPicPr>
            <p:nvPr/>
          </p:nvPicPr>
          <p:blipFill>
            <a:blip r:embed="rId4"/>
            <a:stretch>
              <a:fillRect/>
            </a:stretch>
          </p:blipFill>
          <p:spPr>
            <a:xfrm>
              <a:off x="7543800" y="3757033"/>
              <a:ext cx="1812754" cy="1171932"/>
            </a:xfrm>
            <a:prstGeom prst="rect">
              <a:avLst/>
            </a:prstGeom>
          </p:spPr>
        </p:pic>
        <p:pic>
          <p:nvPicPr>
            <p:cNvPr id="21" name="Picture 20"/>
            <p:cNvPicPr>
              <a:picLocks noChangeAspect="1"/>
            </p:cNvPicPr>
            <p:nvPr/>
          </p:nvPicPr>
          <p:blipFill>
            <a:blip r:embed="rId5"/>
            <a:stretch>
              <a:fillRect/>
            </a:stretch>
          </p:blipFill>
          <p:spPr>
            <a:xfrm>
              <a:off x="8204219" y="4055499"/>
              <a:ext cx="1772904" cy="1280520"/>
            </a:xfrm>
            <a:prstGeom prst="rect">
              <a:avLst/>
            </a:prstGeom>
          </p:spPr>
        </p:pic>
        <p:pic>
          <p:nvPicPr>
            <p:cNvPr id="22" name="Picture 21"/>
            <p:cNvPicPr>
              <a:picLocks noChangeAspect="1"/>
            </p:cNvPicPr>
            <p:nvPr/>
          </p:nvPicPr>
          <p:blipFill>
            <a:blip r:embed="rId6"/>
            <a:stretch>
              <a:fillRect/>
            </a:stretch>
          </p:blipFill>
          <p:spPr>
            <a:xfrm>
              <a:off x="8091977" y="5116857"/>
              <a:ext cx="1685925" cy="1035256"/>
            </a:xfrm>
            <a:prstGeom prst="rect">
              <a:avLst/>
            </a:prstGeom>
          </p:spPr>
        </p:pic>
      </p:grpSp>
      <p:grpSp>
        <p:nvGrpSpPr>
          <p:cNvPr id="23" name="Group 22"/>
          <p:cNvGrpSpPr/>
          <p:nvPr/>
        </p:nvGrpSpPr>
        <p:grpSpPr>
          <a:xfrm>
            <a:off x="4955800" y="3564081"/>
            <a:ext cx="2280399" cy="2516154"/>
            <a:chOff x="1827881" y="3459037"/>
            <a:chExt cx="2280399" cy="2516154"/>
          </a:xfrm>
        </p:grpSpPr>
        <p:pic>
          <p:nvPicPr>
            <p:cNvPr id="24" name="Picture 23"/>
            <p:cNvPicPr>
              <a:picLocks noChangeAspect="1"/>
            </p:cNvPicPr>
            <p:nvPr/>
          </p:nvPicPr>
          <p:blipFill rotWithShape="1">
            <a:blip r:embed="rId7"/>
            <a:srcRect b="4814"/>
            <a:stretch/>
          </p:blipFill>
          <p:spPr>
            <a:xfrm>
              <a:off x="1907236" y="5079487"/>
              <a:ext cx="1672910" cy="895704"/>
            </a:xfrm>
            <a:prstGeom prst="rect">
              <a:avLst/>
            </a:prstGeom>
          </p:spPr>
        </p:pic>
        <p:pic>
          <p:nvPicPr>
            <p:cNvPr id="25" name="Picture 24"/>
            <p:cNvPicPr>
              <a:picLocks noChangeAspect="1"/>
            </p:cNvPicPr>
            <p:nvPr/>
          </p:nvPicPr>
          <p:blipFill>
            <a:blip r:embed="rId8"/>
            <a:stretch>
              <a:fillRect/>
            </a:stretch>
          </p:blipFill>
          <p:spPr>
            <a:xfrm>
              <a:off x="2080990" y="3685498"/>
              <a:ext cx="1712981" cy="1052829"/>
            </a:xfrm>
            <a:prstGeom prst="rect">
              <a:avLst/>
            </a:prstGeom>
          </p:spPr>
        </p:pic>
        <p:sp>
          <p:nvSpPr>
            <p:cNvPr id="26"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27"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28" name="Rectangle 27"/>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29" name="Rectangle 28"/>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30" name="Straight Connector 29"/>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graphicFrame>
        <p:nvGraphicFramePr>
          <p:cNvPr id="33" name="Table 32"/>
          <p:cNvGraphicFramePr>
            <a:graphicFrameLocks noGrp="1"/>
          </p:cNvGraphicFramePr>
          <p:nvPr>
            <p:extLst/>
          </p:nvPr>
        </p:nvGraphicFramePr>
        <p:xfrm>
          <a:off x="685800" y="1295400"/>
          <a:ext cx="108204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gridCol w="3606800">
                  <a:extLst>
                    <a:ext uri="{9D8B030D-6E8A-4147-A177-3AD203B41FA5}">
                      <a16:colId xmlns:a16="http://schemas.microsoft.com/office/drawing/2014/main" val="20002"/>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Sequence</a:t>
                      </a:r>
                      <a:r>
                        <a:rPr lang="en-US" b="1" baseline="0" dirty="0">
                          <a:solidFill>
                            <a:schemeClr val="bg1"/>
                          </a:solidFill>
                        </a:rPr>
                        <a:t> Block</a:t>
                      </a:r>
                      <a:endParaRPr lang="en-US" b="1" dirty="0">
                        <a:solidFill>
                          <a:schemeClr val="bg1"/>
                        </a:solidFill>
                      </a:endParaRP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tc>
                  <a:txBody>
                    <a:bodyPr/>
                    <a:lstStyle/>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Inputs and assessments</a:t>
                      </a:r>
                    </a:p>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logical, temporal conditions</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tc>
                  <a:txBody>
                    <a:bodyPr/>
                    <a:lstStyle/>
                    <a:p>
                      <a:pPr marL="117475" indent="0">
                        <a:buFont typeface="Arial" panose="020B0604020202020204" pitchFamily="34" charset="0"/>
                        <a:buNone/>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34" name="Group 33"/>
          <p:cNvGrpSpPr/>
          <p:nvPr/>
        </p:nvGrpSpPr>
        <p:grpSpPr>
          <a:xfrm>
            <a:off x="8713669" y="3760208"/>
            <a:ext cx="2350809" cy="2449775"/>
            <a:chOff x="4791287" y="3804389"/>
            <a:chExt cx="2350809" cy="2449775"/>
          </a:xfrm>
        </p:grpSpPr>
        <p:pic>
          <p:nvPicPr>
            <p:cNvPr id="35" name="Picture 34"/>
            <p:cNvPicPr>
              <a:picLocks noChangeAspect="1"/>
            </p:cNvPicPr>
            <p:nvPr/>
          </p:nvPicPr>
          <p:blipFill rotWithShape="1">
            <a:blip r:embed="rId9"/>
            <a:srcRect l="11442" t="13226" r="66312" b="55262"/>
            <a:stretch/>
          </p:blipFill>
          <p:spPr>
            <a:xfrm>
              <a:off x="5242512" y="3804389"/>
              <a:ext cx="1448357" cy="891296"/>
            </a:xfrm>
            <a:prstGeom prst="rect">
              <a:avLst/>
            </a:prstGeom>
          </p:spPr>
        </p:pic>
        <p:pic>
          <p:nvPicPr>
            <p:cNvPr id="36" name="Picture 35"/>
            <p:cNvPicPr>
              <a:picLocks noChangeAspect="1"/>
            </p:cNvPicPr>
            <p:nvPr/>
          </p:nvPicPr>
          <p:blipFill>
            <a:blip r:embed="rId10"/>
            <a:stretch>
              <a:fillRect/>
            </a:stretch>
          </p:blipFill>
          <p:spPr>
            <a:xfrm>
              <a:off x="4791287" y="4780905"/>
              <a:ext cx="2350809" cy="1473259"/>
            </a:xfrm>
            <a:prstGeom prst="rect">
              <a:avLst/>
            </a:prstGeom>
          </p:spPr>
        </p:pic>
      </p:grpSp>
      <p:grpSp>
        <p:nvGrpSpPr>
          <p:cNvPr id="37" name="Group 36"/>
          <p:cNvGrpSpPr/>
          <p:nvPr/>
        </p:nvGrpSpPr>
        <p:grpSpPr>
          <a:xfrm>
            <a:off x="1184686" y="3706876"/>
            <a:ext cx="2433323" cy="2395080"/>
            <a:chOff x="7543800" y="3757033"/>
            <a:chExt cx="2433323" cy="2395080"/>
          </a:xfrm>
        </p:grpSpPr>
        <p:pic>
          <p:nvPicPr>
            <p:cNvPr id="38" name="Picture 37"/>
            <p:cNvPicPr>
              <a:picLocks noChangeAspect="1"/>
            </p:cNvPicPr>
            <p:nvPr/>
          </p:nvPicPr>
          <p:blipFill>
            <a:blip r:embed="rId4"/>
            <a:stretch>
              <a:fillRect/>
            </a:stretch>
          </p:blipFill>
          <p:spPr>
            <a:xfrm>
              <a:off x="7543800" y="3757033"/>
              <a:ext cx="1812754" cy="1171932"/>
            </a:xfrm>
            <a:prstGeom prst="rect">
              <a:avLst/>
            </a:prstGeom>
          </p:spPr>
        </p:pic>
        <p:pic>
          <p:nvPicPr>
            <p:cNvPr id="39" name="Picture 38"/>
            <p:cNvPicPr>
              <a:picLocks noChangeAspect="1"/>
            </p:cNvPicPr>
            <p:nvPr/>
          </p:nvPicPr>
          <p:blipFill>
            <a:blip r:embed="rId5"/>
            <a:stretch>
              <a:fillRect/>
            </a:stretch>
          </p:blipFill>
          <p:spPr>
            <a:xfrm>
              <a:off x="8204219" y="4055499"/>
              <a:ext cx="1772904" cy="1280520"/>
            </a:xfrm>
            <a:prstGeom prst="rect">
              <a:avLst/>
            </a:prstGeom>
          </p:spPr>
        </p:pic>
        <p:pic>
          <p:nvPicPr>
            <p:cNvPr id="40" name="Picture 39"/>
            <p:cNvPicPr>
              <a:picLocks noChangeAspect="1"/>
            </p:cNvPicPr>
            <p:nvPr/>
          </p:nvPicPr>
          <p:blipFill>
            <a:blip r:embed="rId6"/>
            <a:stretch>
              <a:fillRect/>
            </a:stretch>
          </p:blipFill>
          <p:spPr>
            <a:xfrm>
              <a:off x="8091977" y="5116857"/>
              <a:ext cx="1685925" cy="1035256"/>
            </a:xfrm>
            <a:prstGeom prst="rect">
              <a:avLst/>
            </a:prstGeom>
          </p:spPr>
        </p:pic>
      </p:grpSp>
      <p:grpSp>
        <p:nvGrpSpPr>
          <p:cNvPr id="44" name="Group 43"/>
          <p:cNvGrpSpPr/>
          <p:nvPr/>
        </p:nvGrpSpPr>
        <p:grpSpPr>
          <a:xfrm>
            <a:off x="4955800" y="3564081"/>
            <a:ext cx="2280399" cy="2516154"/>
            <a:chOff x="1827881" y="3459037"/>
            <a:chExt cx="2280399" cy="2516154"/>
          </a:xfrm>
        </p:grpSpPr>
        <p:pic>
          <p:nvPicPr>
            <p:cNvPr id="45" name="Picture 44"/>
            <p:cNvPicPr>
              <a:picLocks noChangeAspect="1"/>
            </p:cNvPicPr>
            <p:nvPr/>
          </p:nvPicPr>
          <p:blipFill rotWithShape="1">
            <a:blip r:embed="rId7"/>
            <a:srcRect b="4814"/>
            <a:stretch/>
          </p:blipFill>
          <p:spPr>
            <a:xfrm>
              <a:off x="1907236" y="5079487"/>
              <a:ext cx="1672910" cy="895704"/>
            </a:xfrm>
            <a:prstGeom prst="rect">
              <a:avLst/>
            </a:prstGeom>
          </p:spPr>
        </p:pic>
        <p:pic>
          <p:nvPicPr>
            <p:cNvPr id="46" name="Picture 45"/>
            <p:cNvPicPr>
              <a:picLocks noChangeAspect="1"/>
            </p:cNvPicPr>
            <p:nvPr/>
          </p:nvPicPr>
          <p:blipFill>
            <a:blip r:embed="rId8"/>
            <a:stretch>
              <a:fillRect/>
            </a:stretch>
          </p:blipFill>
          <p:spPr>
            <a:xfrm>
              <a:off x="2080990" y="3685498"/>
              <a:ext cx="1712981" cy="1052829"/>
            </a:xfrm>
            <a:prstGeom prst="rect">
              <a:avLst/>
            </a:prstGeom>
          </p:spPr>
        </p:pic>
        <p:sp>
          <p:nvSpPr>
            <p:cNvPr id="47"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48"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49" name="Rectangle 48"/>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50" name="Rectangle 49"/>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52" name="Straight Connector 51"/>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spTree>
    <p:custDataLst>
      <p:tags r:id="rId1"/>
    </p:custDataLst>
    <p:extLst>
      <p:ext uri="{BB962C8B-B14F-4D97-AF65-F5344CB8AC3E}">
        <p14:creationId xmlns:p14="http://schemas.microsoft.com/office/powerpoint/2010/main" val="4219896837"/>
      </p:ext>
    </p:extLst>
  </p:cSld>
  <p:clrMapOvr>
    <a:masterClrMapping/>
  </p:clrMapOvr>
  <mc:AlternateContent xmlns:mc="http://schemas.openxmlformats.org/markup-compatibility/2006" xmlns:p14="http://schemas.microsoft.com/office/powerpoint/2010/main">
    <mc:Choice Requires="p14">
      <p:transition spd="slow" p14:dur="2000" advTm="15598"/>
    </mc:Choice>
    <mc:Fallback xmlns="">
      <p:transition spd="slow" advTm="15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Harness</a:t>
            </a:r>
            <a:endParaRPr lang="en-US" sz="1800" i="1" dirty="0"/>
          </a:p>
        </p:txBody>
      </p:sp>
      <p:sp>
        <p:nvSpPr>
          <p:cNvPr id="3" name="Content Placeholder 2"/>
          <p:cNvSpPr>
            <a:spLocks noGrp="1"/>
          </p:cNvSpPr>
          <p:nvPr>
            <p:ph idx="1"/>
          </p:nvPr>
        </p:nvSpPr>
        <p:spPr>
          <a:xfrm>
            <a:off x="1905002" y="1065176"/>
            <a:ext cx="3809999"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41313" lvl="1" indent="-341313">
              <a:buFont typeface="Wingdings" panose="05000000000000000000" pitchFamily="2" charset="2"/>
              <a:buChar char="ü"/>
            </a:pPr>
            <a:r>
              <a:rPr lang="en-US" sz="1800" dirty="0"/>
              <a:t>Harnesses contained in the model file or externally</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Build harness at unit (subsystem) or system level</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Synchronized test environment (harness </a:t>
            </a:r>
            <a:r>
              <a:rPr lang="en-US" sz="1800" dirty="0">
                <a:sym typeface="Wingdings" panose="05000000000000000000" pitchFamily="2" charset="2"/>
              </a:rPr>
              <a:t> model)</a:t>
            </a:r>
            <a:endParaRPr lang="en-US" sz="1800" dirty="0"/>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Enables unit testing without requiring new model </a:t>
            </a:r>
          </a:p>
          <a:p>
            <a:pPr marL="0" lvl="1" indent="0">
              <a:buNone/>
            </a:pPr>
            <a:endParaRPr lang="en-US" sz="1800" dirty="0"/>
          </a:p>
          <a:p>
            <a:pPr marL="341313" lvl="1" indent="-341313">
              <a:buFont typeface="Wingdings" panose="05000000000000000000" pitchFamily="2" charset="2"/>
              <a:buChar char="ü"/>
            </a:pPr>
            <a:r>
              <a:rPr lang="en-US" sz="1800" dirty="0"/>
              <a:t>Configure harness input and output blocks</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Supports MIL, SIL, PIL or HIL</a:t>
            </a:r>
          </a:p>
        </p:txBody>
      </p:sp>
      <p:pic>
        <p:nvPicPr>
          <p:cNvPr id="6" name="Picture 5"/>
          <p:cNvPicPr>
            <a:picLocks noChangeAspect="1"/>
          </p:cNvPicPr>
          <p:nvPr/>
        </p:nvPicPr>
        <p:blipFill rotWithShape="1">
          <a:blip r:embed="rId2"/>
          <a:srcRect b="4814"/>
          <a:stretch/>
        </p:blipFill>
        <p:spPr>
          <a:xfrm>
            <a:off x="5420392" y="3578932"/>
            <a:ext cx="4866608" cy="2605662"/>
          </a:xfrm>
          <a:prstGeom prst="rect">
            <a:avLst/>
          </a:prstGeom>
          <a:ln w="12700">
            <a:solidFill>
              <a:schemeClr val="tx1"/>
            </a:solidFill>
          </a:ln>
        </p:spPr>
      </p:pic>
      <p:pic>
        <p:nvPicPr>
          <p:cNvPr id="7" name="Picture 6"/>
          <p:cNvPicPr>
            <a:picLocks noChangeAspect="1"/>
          </p:cNvPicPr>
          <p:nvPr/>
        </p:nvPicPr>
        <p:blipFill>
          <a:blip r:embed="rId3"/>
          <a:stretch>
            <a:fillRect/>
          </a:stretch>
        </p:blipFill>
        <p:spPr>
          <a:xfrm>
            <a:off x="6999394" y="1094489"/>
            <a:ext cx="3276600" cy="2013857"/>
          </a:xfrm>
          <a:prstGeom prst="rect">
            <a:avLst/>
          </a:prstGeom>
          <a:ln w="12700">
            <a:solidFill>
              <a:schemeClr val="tx1"/>
            </a:solidFill>
          </a:ln>
        </p:spPr>
      </p:pic>
      <p:sp>
        <p:nvSpPr>
          <p:cNvPr id="8" name="TextBox 7"/>
          <p:cNvSpPr txBox="1"/>
          <p:nvPr/>
        </p:nvSpPr>
        <p:spPr>
          <a:xfrm>
            <a:off x="7273316" y="5918278"/>
            <a:ext cx="137730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i="1" dirty="0">
                <a:solidFill>
                  <a:schemeClr val="tx2"/>
                </a:solidFill>
                <a:latin typeface="Arial" pitchFamily="34" charset="0"/>
                <a:cs typeface="Arial" pitchFamily="34" charset="0"/>
              </a:rPr>
              <a:t>Main Model</a:t>
            </a:r>
          </a:p>
        </p:txBody>
      </p:sp>
      <p:sp>
        <p:nvSpPr>
          <p:cNvPr id="9" name="TextBox 8"/>
          <p:cNvSpPr txBox="1"/>
          <p:nvPr/>
        </p:nvSpPr>
        <p:spPr>
          <a:xfrm>
            <a:off x="7805282" y="914400"/>
            <a:ext cx="153567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defPPr>
              <a:defRPr lang="en-US"/>
            </a:defPPr>
            <a:lvl1pPr>
              <a:defRPr sz="2000" i="1">
                <a:solidFill>
                  <a:schemeClr val="tx2"/>
                </a:solidFill>
                <a:latin typeface="Arial" pitchFamily="34" charset="0"/>
                <a:cs typeface="Arial" pitchFamily="34" charset="0"/>
              </a:defRPr>
            </a:lvl1pPr>
          </a:lstStyle>
          <a:p>
            <a:r>
              <a:rPr lang="en-US" sz="1800" dirty="0"/>
              <a:t>Test Harness</a:t>
            </a:r>
          </a:p>
        </p:txBody>
      </p:sp>
      <p:sp>
        <p:nvSpPr>
          <p:cNvPr id="11" name="Rectangle 10"/>
          <p:cNvSpPr/>
          <p:nvPr/>
        </p:nvSpPr>
        <p:spPr>
          <a:xfrm>
            <a:off x="8409095" y="1983866"/>
            <a:ext cx="667554" cy="65665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p:cNvSpPr/>
          <p:nvPr/>
        </p:nvSpPr>
        <p:spPr>
          <a:xfrm>
            <a:off x="6570718" y="4665754"/>
            <a:ext cx="762000" cy="81577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Up-Down Arrow 17"/>
          <p:cNvSpPr/>
          <p:nvPr/>
        </p:nvSpPr>
        <p:spPr>
          <a:xfrm rot="2115239">
            <a:off x="7762312" y="2598404"/>
            <a:ext cx="528732" cy="2164531"/>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Arial" pitchFamily="34" charset="0"/>
                <a:cs typeface="Arial" pitchFamily="34" charset="0"/>
              </a:rPr>
              <a:t>synchronized</a:t>
            </a:r>
          </a:p>
        </p:txBody>
      </p:sp>
    </p:spTree>
    <p:extLst>
      <p:ext uri="{BB962C8B-B14F-4D97-AF65-F5344CB8AC3E}">
        <p14:creationId xmlns:p14="http://schemas.microsoft.com/office/powerpoint/2010/main" val="225498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P spid="9" grpId="0" animBg="1"/>
      <p:bldP spid="11" grpId="0" animBg="1"/>
      <p:bldP spid="13"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Sequence/Assessment Block</a:t>
            </a:r>
            <a:endParaRPr lang="en-US" sz="1800" i="1" dirty="0"/>
          </a:p>
        </p:txBody>
      </p:sp>
      <p:sp>
        <p:nvSpPr>
          <p:cNvPr id="3" name="Content Placeholder 2"/>
          <p:cNvSpPr>
            <a:spLocks noGrp="1"/>
          </p:cNvSpPr>
          <p:nvPr>
            <p:ph idx="1"/>
          </p:nvPr>
        </p:nvSpPr>
        <p:spPr>
          <a:xfrm>
            <a:off x="1849878" y="1001952"/>
            <a:ext cx="4596171"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39725" lvl="1" indent="-339725">
              <a:buFont typeface="Wingdings" panose="05000000000000000000" pitchFamily="2" charset="2"/>
              <a:buChar char="ü"/>
            </a:pPr>
            <a:r>
              <a:rPr lang="en-US" sz="1800" dirty="0"/>
              <a:t>Reactive and/or time based test cases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Easier translation of test procedures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Built on top of Stateflow with extensions for testing (SF license not required)</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Subset of MATLAB language</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Steps are temporal or logic-based</a:t>
            </a:r>
          </a:p>
          <a:p>
            <a:pPr marL="0" lvl="1" indent="0">
              <a:buNone/>
            </a:pPr>
            <a:endParaRPr lang="en-US" sz="1800" dirty="0"/>
          </a:p>
          <a:p>
            <a:pPr marL="339725" lvl="1" indent="-339725">
              <a:buFont typeface="Wingdings" panose="05000000000000000000" pitchFamily="2" charset="2"/>
              <a:buChar char="ü"/>
            </a:pPr>
            <a:r>
              <a:rPr lang="en-US" sz="1800" dirty="0"/>
              <a:t>Create complex test inputs and assessments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Supports debugging (breakpoints)</a:t>
            </a:r>
            <a:endParaRPr lang="en-US" dirty="0"/>
          </a:p>
        </p:txBody>
      </p:sp>
      <p:pic>
        <p:nvPicPr>
          <p:cNvPr id="19" name="Picture 18"/>
          <p:cNvPicPr>
            <a:picLocks noChangeAspect="1"/>
          </p:cNvPicPr>
          <p:nvPr/>
        </p:nvPicPr>
        <p:blipFill rotWithShape="1">
          <a:blip r:embed="rId2"/>
          <a:srcRect l="11442" t="13226" r="66312" b="55262"/>
          <a:stretch/>
        </p:blipFill>
        <p:spPr>
          <a:xfrm>
            <a:off x="7170571" y="1295400"/>
            <a:ext cx="2438958" cy="1500896"/>
          </a:xfrm>
          <a:prstGeom prst="rect">
            <a:avLst/>
          </a:prstGeom>
        </p:spPr>
      </p:pic>
      <p:pic>
        <p:nvPicPr>
          <p:cNvPr id="20" name="Picture 19"/>
          <p:cNvPicPr>
            <a:picLocks noChangeAspect="1"/>
          </p:cNvPicPr>
          <p:nvPr/>
        </p:nvPicPr>
        <p:blipFill>
          <a:blip r:embed="rId3"/>
          <a:stretch>
            <a:fillRect/>
          </a:stretch>
        </p:blipFill>
        <p:spPr>
          <a:xfrm>
            <a:off x="5894962" y="3276600"/>
            <a:ext cx="4532418" cy="2840480"/>
          </a:xfrm>
          <a:prstGeom prst="rect">
            <a:avLst/>
          </a:prstGeom>
          <a:ln w="12700">
            <a:solidFill>
              <a:schemeClr val="tx1"/>
            </a:solidFill>
          </a:ln>
        </p:spPr>
      </p:pic>
    </p:spTree>
    <p:extLst>
      <p:ext uri="{BB962C8B-B14F-4D97-AF65-F5344CB8AC3E}">
        <p14:creationId xmlns:p14="http://schemas.microsoft.com/office/powerpoint/2010/main" val="151956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1143000"/>
          </a:xfrm>
        </p:spPr>
        <p:txBody>
          <a:bodyPr/>
          <a:lstStyle/>
          <a:p>
            <a:r>
              <a:rPr lang="en-US" dirty="0"/>
              <a:t>Simulink Test:  Test Sequence/Assessment Block</a:t>
            </a:r>
            <a:br>
              <a:rPr lang="en-US" dirty="0"/>
            </a:br>
            <a:r>
              <a:rPr lang="en-US" dirty="0"/>
              <a:t>Temporal and Event Logic</a:t>
            </a:r>
            <a:endParaRPr lang="en-US" sz="1800" i="1" dirty="0"/>
          </a:p>
        </p:txBody>
      </p:sp>
      <p:pic>
        <p:nvPicPr>
          <p:cNvPr id="19" name="Picture 18"/>
          <p:cNvPicPr>
            <a:picLocks noChangeAspect="1"/>
          </p:cNvPicPr>
          <p:nvPr/>
        </p:nvPicPr>
        <p:blipFill rotWithShape="1">
          <a:blip r:embed="rId2"/>
          <a:srcRect l="11442" t="13226" r="66312" b="55262"/>
          <a:stretch/>
        </p:blipFill>
        <p:spPr>
          <a:xfrm>
            <a:off x="8076642" y="3124200"/>
            <a:ext cx="2438958" cy="1500896"/>
          </a:xfrm>
          <a:prstGeom prst="rect">
            <a:avLst/>
          </a:prstGeom>
        </p:spPr>
      </p:pic>
      <p:pic>
        <p:nvPicPr>
          <p:cNvPr id="5" name="Picture 4"/>
          <p:cNvPicPr>
            <a:picLocks noChangeAspect="1"/>
          </p:cNvPicPr>
          <p:nvPr/>
        </p:nvPicPr>
        <p:blipFill>
          <a:blip r:embed="rId3"/>
          <a:stretch>
            <a:fillRect/>
          </a:stretch>
        </p:blipFill>
        <p:spPr>
          <a:xfrm>
            <a:off x="1905000" y="1447800"/>
            <a:ext cx="5943600" cy="5029200"/>
          </a:xfrm>
          <a:prstGeom prst="rect">
            <a:avLst/>
          </a:prstGeom>
        </p:spPr>
      </p:pic>
    </p:spTree>
    <p:extLst>
      <p:ext uri="{BB962C8B-B14F-4D97-AF65-F5344CB8AC3E}">
        <p14:creationId xmlns:p14="http://schemas.microsoft.com/office/powerpoint/2010/main" val="168613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990600"/>
          </a:xfrm>
        </p:spPr>
        <p:txBody>
          <a:bodyPr/>
          <a:lstStyle/>
          <a:p>
            <a:r>
              <a:rPr lang="en-US" dirty="0"/>
              <a:t>Simulink Test:  Test Sequence/Assessment Block</a:t>
            </a:r>
            <a:br>
              <a:rPr lang="en-US" dirty="0"/>
            </a:br>
            <a:r>
              <a:rPr lang="en-US" dirty="0"/>
              <a:t>Test Signal Functions</a:t>
            </a:r>
            <a:endParaRPr lang="en-US" sz="1800" i="1" dirty="0"/>
          </a:p>
        </p:txBody>
      </p:sp>
      <p:pic>
        <p:nvPicPr>
          <p:cNvPr id="19" name="Picture 18"/>
          <p:cNvPicPr>
            <a:picLocks noChangeAspect="1"/>
          </p:cNvPicPr>
          <p:nvPr/>
        </p:nvPicPr>
        <p:blipFill rotWithShape="1">
          <a:blip r:embed="rId2"/>
          <a:srcRect l="11442" t="13226" r="66312" b="55262"/>
          <a:stretch/>
        </p:blipFill>
        <p:spPr>
          <a:xfrm>
            <a:off x="8076642" y="3124200"/>
            <a:ext cx="2438958" cy="1500896"/>
          </a:xfrm>
          <a:prstGeom prst="rect">
            <a:avLst/>
          </a:prstGeom>
        </p:spPr>
      </p:pic>
      <p:pic>
        <p:nvPicPr>
          <p:cNvPr id="4" name="Picture 3"/>
          <p:cNvPicPr>
            <a:picLocks noChangeAspect="1"/>
          </p:cNvPicPr>
          <p:nvPr/>
        </p:nvPicPr>
        <p:blipFill>
          <a:blip r:embed="rId3"/>
          <a:stretch>
            <a:fillRect/>
          </a:stretch>
        </p:blipFill>
        <p:spPr>
          <a:xfrm>
            <a:off x="1905000" y="1447800"/>
            <a:ext cx="5630400" cy="5257800"/>
          </a:xfrm>
          <a:prstGeom prst="rect">
            <a:avLst/>
          </a:prstGeom>
        </p:spPr>
      </p:pic>
    </p:spTree>
    <p:extLst>
      <p:ext uri="{BB962C8B-B14F-4D97-AF65-F5344CB8AC3E}">
        <p14:creationId xmlns:p14="http://schemas.microsoft.com/office/powerpoint/2010/main" val="113121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Manager</a:t>
            </a:r>
            <a:endParaRPr lang="en-US" sz="1800" i="1" dirty="0"/>
          </a:p>
        </p:txBody>
      </p:sp>
      <p:sp>
        <p:nvSpPr>
          <p:cNvPr id="3" name="Content Placeholder 2"/>
          <p:cNvSpPr>
            <a:spLocks noGrp="1"/>
          </p:cNvSpPr>
          <p:nvPr>
            <p:ph idx="1"/>
          </p:nvPr>
        </p:nvSpPr>
        <p:spPr>
          <a:xfrm>
            <a:off x="1866902" y="1186039"/>
            <a:ext cx="2857501" cy="535446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39725" lvl="1" indent="-339725">
              <a:buFont typeface="Wingdings" panose="05000000000000000000" pitchFamily="2" charset="2"/>
              <a:buChar char="ü"/>
            </a:pPr>
            <a:r>
              <a:rPr lang="en-US" sz="1800" dirty="0"/>
              <a:t>Create test cases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Group into suites and test files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Execute individual or batch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View result summary</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Analyze results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Archive, export, report</a:t>
            </a:r>
          </a:p>
        </p:txBody>
      </p:sp>
      <p:pic>
        <p:nvPicPr>
          <p:cNvPr id="15" name="Picture 14"/>
          <p:cNvPicPr>
            <a:picLocks noChangeAspect="1"/>
          </p:cNvPicPr>
          <p:nvPr/>
        </p:nvPicPr>
        <p:blipFill>
          <a:blip r:embed="rId2"/>
          <a:stretch>
            <a:fillRect/>
          </a:stretch>
        </p:blipFill>
        <p:spPr>
          <a:xfrm>
            <a:off x="4800602" y="1173585"/>
            <a:ext cx="5728808" cy="3703632"/>
          </a:xfrm>
          <a:prstGeom prst="rect">
            <a:avLst/>
          </a:prstGeom>
          <a:ln>
            <a:solidFill>
              <a:srgbClr val="024C84"/>
            </a:solidFill>
          </a:ln>
        </p:spPr>
      </p:pic>
      <p:sp>
        <p:nvSpPr>
          <p:cNvPr id="16" name="Rectangle 15"/>
          <p:cNvSpPr/>
          <p:nvPr/>
        </p:nvSpPr>
        <p:spPr>
          <a:xfrm>
            <a:off x="6216261" y="1917732"/>
            <a:ext cx="4277557" cy="272744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ectangle 16"/>
          <p:cNvSpPr/>
          <p:nvPr/>
        </p:nvSpPr>
        <p:spPr>
          <a:xfrm>
            <a:off x="4876800" y="1920839"/>
            <a:ext cx="1339460" cy="181296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8" name="Picture 17"/>
          <p:cNvPicPr>
            <a:picLocks noChangeAspect="1"/>
          </p:cNvPicPr>
          <p:nvPr/>
        </p:nvPicPr>
        <p:blipFill>
          <a:blip r:embed="rId3"/>
          <a:stretch>
            <a:fillRect/>
          </a:stretch>
        </p:blipFill>
        <p:spPr>
          <a:xfrm>
            <a:off x="4838700" y="2435695"/>
            <a:ext cx="5700764" cy="4117505"/>
          </a:xfrm>
          <a:prstGeom prst="rect">
            <a:avLst/>
          </a:prstGeom>
          <a:ln>
            <a:solidFill>
              <a:srgbClr val="024C84"/>
            </a:solidFill>
          </a:ln>
        </p:spPr>
      </p:pic>
      <p:sp>
        <p:nvSpPr>
          <p:cNvPr id="19" name="Rectangle 18"/>
          <p:cNvSpPr/>
          <p:nvPr/>
        </p:nvSpPr>
        <p:spPr>
          <a:xfrm>
            <a:off x="6704704" y="3225214"/>
            <a:ext cx="3810896" cy="332798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0" name="Rectangle 19"/>
          <p:cNvSpPr/>
          <p:nvPr/>
        </p:nvSpPr>
        <p:spPr>
          <a:xfrm>
            <a:off x="4876801" y="3213100"/>
            <a:ext cx="1828800" cy="18287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ectangle 20"/>
          <p:cNvSpPr/>
          <p:nvPr/>
        </p:nvSpPr>
        <p:spPr>
          <a:xfrm>
            <a:off x="5676901" y="1384847"/>
            <a:ext cx="331927" cy="38099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66629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xit" presetSubtype="0" fill="hold" grpId="1" nodeType="with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2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077200" cy="990600"/>
          </a:xfrm>
        </p:spPr>
        <p:txBody>
          <a:bodyPr/>
          <a:lstStyle/>
          <a:p>
            <a:r>
              <a:rPr lang="en-US" dirty="0"/>
              <a:t>Test Manager:  Test Case Templates</a:t>
            </a:r>
            <a:br>
              <a:rPr lang="en-US" dirty="0"/>
            </a:br>
            <a:endParaRPr lang="en-US" dirty="0"/>
          </a:p>
        </p:txBody>
      </p:sp>
      <p:sp>
        <p:nvSpPr>
          <p:cNvPr id="6" name="Content Placeholder 2"/>
          <p:cNvSpPr>
            <a:spLocks noGrp="1"/>
          </p:cNvSpPr>
          <p:nvPr>
            <p:ph idx="1"/>
          </p:nvPr>
        </p:nvSpPr>
        <p:spPr>
          <a:xfrm>
            <a:off x="2057400" y="1066800"/>
            <a:ext cx="8077200"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285750" lvl="1">
              <a:buFont typeface="Wingdings" panose="05000000000000000000" pitchFamily="2" charset="2"/>
              <a:buChar char="v"/>
            </a:pPr>
            <a:r>
              <a:rPr lang="en-US" sz="1800" dirty="0"/>
              <a:t>Simulation Testing</a:t>
            </a:r>
          </a:p>
          <a:p>
            <a:pPr marL="0" lvl="1" indent="0">
              <a:buNone/>
            </a:pPr>
            <a:endParaRPr lang="en-US" sz="1800" dirty="0"/>
          </a:p>
          <a:p>
            <a:pPr marL="0" lvl="1" indent="0">
              <a:buNone/>
            </a:pPr>
            <a:endParaRPr lang="en-US" sz="1800" dirty="0"/>
          </a:p>
          <a:p>
            <a:pPr marL="0" lvl="1" indent="0">
              <a:buNone/>
            </a:pPr>
            <a:endParaRPr lang="en-US" sz="1800" dirty="0"/>
          </a:p>
          <a:p>
            <a:pPr marL="285750" lvl="1">
              <a:buFont typeface="Wingdings" panose="05000000000000000000" pitchFamily="2" charset="2"/>
              <a:buChar char="v"/>
            </a:pPr>
            <a:r>
              <a:rPr lang="en-US" sz="1800" dirty="0"/>
              <a:t>Baseline Testing</a:t>
            </a:r>
          </a:p>
          <a:p>
            <a:pPr marL="285750" lvl="1">
              <a:buFont typeface="Wingdings" panose="05000000000000000000" pitchFamily="2" charset="2"/>
              <a:buChar char="v"/>
            </a:pPr>
            <a:endParaRPr lang="en-US" sz="1800" dirty="0"/>
          </a:p>
          <a:p>
            <a:pPr marL="0" lvl="1" indent="0">
              <a:buNone/>
            </a:pPr>
            <a:endParaRPr lang="en-US" sz="1800" dirty="0"/>
          </a:p>
          <a:p>
            <a:pPr marL="0" lvl="1" indent="0">
              <a:buNone/>
            </a:pPr>
            <a:endParaRPr lang="en-US" sz="1800" dirty="0"/>
          </a:p>
          <a:p>
            <a:pPr marL="0" lvl="1" indent="0">
              <a:buNone/>
            </a:pPr>
            <a:endParaRPr lang="en-US" sz="1800" dirty="0"/>
          </a:p>
          <a:p>
            <a:pPr marL="0" lvl="1" indent="0">
              <a:buNone/>
            </a:pPr>
            <a:endParaRPr lang="en-US" sz="1800" dirty="0"/>
          </a:p>
          <a:p>
            <a:pPr marL="285750" lvl="1">
              <a:buFont typeface="Wingdings" panose="05000000000000000000" pitchFamily="2" charset="2"/>
              <a:buChar char="v"/>
            </a:pPr>
            <a:r>
              <a:rPr lang="en-US" sz="1800" dirty="0"/>
              <a:t>Equivalence Testing</a:t>
            </a:r>
          </a:p>
          <a:p>
            <a:pPr marL="285750" lvl="1">
              <a:buFont typeface="Wingdings" panose="05000000000000000000" pitchFamily="2" charset="2"/>
              <a:buChar char="v"/>
            </a:pPr>
            <a:endParaRPr lang="en-US" sz="1800" dirty="0"/>
          </a:p>
          <a:p>
            <a:pPr marL="285750" lvl="1">
              <a:buFont typeface="Wingdings" panose="05000000000000000000" pitchFamily="2" charset="2"/>
              <a:buChar char="v"/>
            </a:pPr>
            <a:endParaRPr lang="en-US" sz="1800" dirty="0"/>
          </a:p>
        </p:txBody>
      </p:sp>
      <p:pic>
        <p:nvPicPr>
          <p:cNvPr id="8" name="Picture 7"/>
          <p:cNvPicPr>
            <a:picLocks noChangeAspect="1"/>
          </p:cNvPicPr>
          <p:nvPr/>
        </p:nvPicPr>
        <p:blipFill>
          <a:blip r:embed="rId2"/>
          <a:stretch>
            <a:fillRect/>
          </a:stretch>
        </p:blipFill>
        <p:spPr>
          <a:xfrm>
            <a:off x="4962526" y="1457914"/>
            <a:ext cx="4029075" cy="866186"/>
          </a:xfrm>
          <a:prstGeom prst="rect">
            <a:avLst/>
          </a:prstGeom>
        </p:spPr>
      </p:pic>
      <p:pic>
        <p:nvPicPr>
          <p:cNvPr id="9" name="Picture 8"/>
          <p:cNvPicPr>
            <a:picLocks noChangeAspect="1"/>
          </p:cNvPicPr>
          <p:nvPr/>
        </p:nvPicPr>
        <p:blipFill>
          <a:blip r:embed="rId3"/>
          <a:stretch>
            <a:fillRect/>
          </a:stretch>
        </p:blipFill>
        <p:spPr>
          <a:xfrm>
            <a:off x="4757737" y="2807890"/>
            <a:ext cx="4593409" cy="1535511"/>
          </a:xfrm>
          <a:prstGeom prst="rect">
            <a:avLst/>
          </a:prstGeom>
        </p:spPr>
      </p:pic>
      <p:pic>
        <p:nvPicPr>
          <p:cNvPr id="10" name="Picture 9"/>
          <p:cNvPicPr>
            <a:picLocks noChangeAspect="1"/>
          </p:cNvPicPr>
          <p:nvPr/>
        </p:nvPicPr>
        <p:blipFill>
          <a:blip r:embed="rId4"/>
          <a:stretch>
            <a:fillRect/>
          </a:stretch>
        </p:blipFill>
        <p:spPr>
          <a:xfrm>
            <a:off x="4875212" y="4775966"/>
            <a:ext cx="4396548" cy="1548635"/>
          </a:xfrm>
          <a:prstGeom prst="rect">
            <a:avLst/>
          </a:prstGeom>
        </p:spPr>
      </p:pic>
    </p:spTree>
    <p:extLst>
      <p:ext uri="{BB962C8B-B14F-4D97-AF65-F5344CB8AC3E}">
        <p14:creationId xmlns:p14="http://schemas.microsoft.com/office/powerpoint/2010/main" val="3860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955535" y="2131765"/>
            <a:ext cx="1974264" cy="2764907"/>
            <a:chOff x="3605365" y="3278991"/>
            <a:chExt cx="1974264" cy="2764907"/>
          </a:xfrm>
        </p:grpSpPr>
        <p:pic>
          <p:nvPicPr>
            <p:cNvPr id="11" name="Picture 10"/>
            <p:cNvPicPr>
              <a:picLocks noChangeAspect="1"/>
            </p:cNvPicPr>
            <p:nvPr/>
          </p:nvPicPr>
          <p:blipFill>
            <a:blip r:embed="rId4"/>
            <a:stretch>
              <a:fillRect/>
            </a:stretch>
          </p:blipFill>
          <p:spPr>
            <a:xfrm>
              <a:off x="3605365" y="3715447"/>
              <a:ext cx="1974264" cy="2328451"/>
            </a:xfrm>
            <a:prstGeom prst="rect">
              <a:avLst/>
            </a:prstGeom>
            <a:ln>
              <a:solidFill>
                <a:schemeClr val="tx1"/>
              </a:solidFill>
            </a:ln>
            <a:effectLst>
              <a:outerShdw blurRad="292100" dist="139700" dir="2700000" algn="tl" rotWithShape="0">
                <a:srgbClr val="333333">
                  <a:alpha val="65000"/>
                </a:srgbClr>
              </a:outerShdw>
            </a:effectLst>
          </p:spPr>
        </p:pic>
        <p:sp>
          <p:nvSpPr>
            <p:cNvPr id="33" name="TextBox 32"/>
            <p:cNvSpPr txBox="1"/>
            <p:nvPr/>
          </p:nvSpPr>
          <p:spPr>
            <a:xfrm>
              <a:off x="3605365" y="3278991"/>
              <a:ext cx="1974264"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Tests</a:t>
              </a:r>
            </a:p>
          </p:txBody>
        </p:sp>
      </p:grpSp>
      <p:sp>
        <p:nvSpPr>
          <p:cNvPr id="2" name="Title 1"/>
          <p:cNvSpPr>
            <a:spLocks noGrp="1"/>
          </p:cNvSpPr>
          <p:nvPr>
            <p:ph type="title"/>
          </p:nvPr>
        </p:nvSpPr>
        <p:spPr>
          <a:xfrm>
            <a:off x="396291" y="307198"/>
            <a:ext cx="10769600" cy="990600"/>
          </a:xfrm>
        </p:spPr>
        <p:txBody>
          <a:bodyPr/>
          <a:lstStyle/>
          <a:p>
            <a:r>
              <a:rPr lang="en-US" dirty="0"/>
              <a:t>Simulation Testing Workflow</a:t>
            </a:r>
          </a:p>
        </p:txBody>
      </p:sp>
      <p:sp>
        <p:nvSpPr>
          <p:cNvPr id="28" name="Down Arrow 27"/>
          <p:cNvSpPr/>
          <p:nvPr/>
        </p:nvSpPr>
        <p:spPr>
          <a:xfrm rot="18475719">
            <a:off x="3268158" y="404012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848597" y="4008806"/>
            <a:ext cx="2499509" cy="2487304"/>
            <a:chOff x="41305251" y="1769944"/>
            <a:chExt cx="5121261" cy="4059993"/>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5251" y="2887257"/>
              <a:ext cx="5121258" cy="294268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1305253" y="1769944"/>
              <a:ext cx="5121259" cy="1054997"/>
            </a:xfrm>
            <a:prstGeom prst="rect">
              <a:avLst/>
            </a:prstGeom>
            <a:noFill/>
          </p:spPr>
          <p:txBody>
            <a:bodyPr wrap="square" rtlCol="0">
              <a:spAutoFit/>
            </a:bodyPr>
            <a:lstStyle/>
            <a:p>
              <a:r>
                <a:rPr lang="en-US" b="1" dirty="0">
                  <a:latin typeface="Arial" pitchFamily="34" charset="0"/>
                  <a:cs typeface="Arial" pitchFamily="34" charset="0"/>
                </a:rPr>
                <a:t>Structural coverage report</a:t>
              </a:r>
            </a:p>
          </p:txBody>
        </p:sp>
      </p:grpSp>
      <p:grpSp>
        <p:nvGrpSpPr>
          <p:cNvPr id="16" name="Group 15"/>
          <p:cNvGrpSpPr/>
          <p:nvPr/>
        </p:nvGrpSpPr>
        <p:grpSpPr>
          <a:xfrm>
            <a:off x="4296852" y="3935104"/>
            <a:ext cx="2334662" cy="2619830"/>
            <a:chOff x="35071833" y="1940850"/>
            <a:chExt cx="4783505" cy="4276312"/>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16310" y="3048256"/>
              <a:ext cx="3903166" cy="3168906"/>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35071833" y="1940850"/>
              <a:ext cx="4783505" cy="1054997"/>
            </a:xfrm>
            <a:prstGeom prst="rect">
              <a:avLst/>
            </a:prstGeom>
            <a:noFill/>
          </p:spPr>
          <p:txBody>
            <a:bodyPr wrap="square" rtlCol="0">
              <a:spAutoFit/>
            </a:bodyPr>
            <a:lstStyle/>
            <a:p>
              <a:r>
                <a:rPr lang="en-US" b="1" dirty="0">
                  <a:latin typeface="Arial" pitchFamily="34" charset="0"/>
                  <a:cs typeface="Arial" pitchFamily="34" charset="0"/>
                </a:rPr>
                <a:t>Did we completely test our model?</a:t>
              </a:r>
            </a:p>
          </p:txBody>
        </p:sp>
      </p:grpSp>
      <p:sp>
        <p:nvSpPr>
          <p:cNvPr id="24" name="Down Arrow 23"/>
          <p:cNvSpPr/>
          <p:nvPr/>
        </p:nvSpPr>
        <p:spPr>
          <a:xfrm rot="16200000">
            <a:off x="6584736" y="4751079"/>
            <a:ext cx="899261" cy="13716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rot="14146296">
            <a:off x="3360369" y="234331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5044" y="1030069"/>
            <a:ext cx="6043381" cy="2303516"/>
            <a:chOff x="8746181" y="4063075"/>
            <a:chExt cx="6043381" cy="2303516"/>
          </a:xfrm>
        </p:grpSpPr>
        <p:sp>
          <p:nvSpPr>
            <p:cNvPr id="6" name="TextBox 5"/>
            <p:cNvSpPr txBox="1"/>
            <p:nvPr/>
          </p:nvSpPr>
          <p:spPr>
            <a:xfrm>
              <a:off x="8746181" y="4068808"/>
              <a:ext cx="2265659" cy="646331"/>
            </a:xfrm>
            <a:prstGeom prst="rect">
              <a:avLst/>
            </a:prstGeom>
            <a:noFill/>
          </p:spPr>
          <p:txBody>
            <a:bodyPr wrap="square" rtlCol="0">
              <a:spAutoFit/>
            </a:bodyPr>
            <a:lstStyle/>
            <a:p>
              <a:r>
                <a:rPr lang="en-US" b="1" dirty="0">
                  <a:latin typeface="Arial" pitchFamily="34" charset="0"/>
                  <a:cs typeface="Arial" pitchFamily="34" charset="0"/>
                </a:rPr>
                <a:t>Did we meet our requirements?</a:t>
              </a:r>
            </a:p>
          </p:txBody>
        </p:sp>
        <p:sp>
          <p:nvSpPr>
            <p:cNvPr id="21" name="TextBox 20"/>
            <p:cNvSpPr txBox="1"/>
            <p:nvPr/>
          </p:nvSpPr>
          <p:spPr>
            <a:xfrm>
              <a:off x="12342479" y="4063075"/>
              <a:ext cx="2418058" cy="646331"/>
            </a:xfrm>
            <a:prstGeom prst="rect">
              <a:avLst/>
            </a:prstGeom>
            <a:noFill/>
          </p:spPr>
          <p:txBody>
            <a:bodyPr wrap="square" rtlCol="0">
              <a:spAutoFit/>
            </a:bodyPr>
            <a:lstStyle/>
            <a:p>
              <a:r>
                <a:rPr lang="en-US" b="1" dirty="0">
                  <a:latin typeface="Arial" pitchFamily="34" charset="0"/>
                  <a:cs typeface="Arial" pitchFamily="34" charset="0"/>
                </a:rPr>
                <a:t>Review functional behavior</a:t>
              </a:r>
            </a:p>
          </p:txBody>
        </p:sp>
        <p:sp>
          <p:nvSpPr>
            <p:cNvPr id="22" name="Down Arrow 21"/>
            <p:cNvSpPr/>
            <p:nvPr/>
          </p:nvSpPr>
          <p:spPr>
            <a:xfrm rot="16200000">
              <a:off x="11107419" y="4959385"/>
              <a:ext cx="899261" cy="1295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7"/>
            <a:stretch>
              <a:fillRect/>
            </a:stretch>
          </p:blipFill>
          <p:spPr>
            <a:xfrm>
              <a:off x="8775749" y="4840242"/>
              <a:ext cx="2113259" cy="1526349"/>
            </a:xfrm>
            <a:prstGeom prst="rect">
              <a:avLst/>
            </a:prstGeom>
            <a:ln>
              <a:noFill/>
            </a:ln>
            <a:effectLst>
              <a:outerShdw blurRad="292100" dist="139700" dir="2700000" algn="tl" rotWithShape="0">
                <a:srgbClr val="333333">
                  <a:alpha val="65000"/>
                </a:srgbClr>
              </a:outerShdw>
            </a:effectLst>
          </p:spPr>
        </p:pic>
        <p:pic>
          <p:nvPicPr>
            <p:cNvPr id="31" name="Picture 30"/>
            <p:cNvPicPr>
              <a:picLocks noChangeAspect="1"/>
            </p:cNvPicPr>
            <p:nvPr/>
          </p:nvPicPr>
          <p:blipFill>
            <a:blip r:embed="rId8"/>
            <a:stretch>
              <a:fillRect/>
            </a:stretch>
          </p:blipFill>
          <p:spPr>
            <a:xfrm>
              <a:off x="12260083" y="4813343"/>
              <a:ext cx="2529479" cy="1553247"/>
            </a:xfrm>
            <a:prstGeom prst="rect">
              <a:avLst/>
            </a:prstGeom>
            <a:ln>
              <a:noFill/>
            </a:ln>
            <a:effectLst>
              <a:outerShdw blurRad="292100" dist="139700" dir="2700000" algn="tl" rotWithShape="0">
                <a:srgbClr val="333333">
                  <a:alpha val="65000"/>
                </a:srgbClr>
              </a:outerShdw>
            </a:effectLst>
          </p:spPr>
        </p:pic>
      </p:grpSp>
      <p:cxnSp>
        <p:nvCxnSpPr>
          <p:cNvPr id="5" name="Straight Connector 4"/>
          <p:cNvCxnSpPr/>
          <p:nvPr/>
        </p:nvCxnSpPr>
        <p:spPr>
          <a:xfrm>
            <a:off x="3962400" y="3810001"/>
            <a:ext cx="8077200" cy="26227"/>
          </a:xfrm>
          <a:prstGeom prst="line">
            <a:avLst/>
          </a:prstGeom>
          <a:ln w="254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68424" y="3436117"/>
            <a:ext cx="1481496"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Functional</a:t>
            </a:r>
          </a:p>
        </p:txBody>
      </p:sp>
      <p:sp>
        <p:nvSpPr>
          <p:cNvPr id="32" name="TextBox 31"/>
          <p:cNvSpPr txBox="1"/>
          <p:nvPr/>
        </p:nvSpPr>
        <p:spPr>
          <a:xfrm>
            <a:off x="10468424" y="3836227"/>
            <a:ext cx="1394934"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Structural</a:t>
            </a:r>
          </a:p>
        </p:txBody>
      </p:sp>
      <p:grpSp>
        <p:nvGrpSpPr>
          <p:cNvPr id="13" name="Group 12"/>
          <p:cNvGrpSpPr/>
          <p:nvPr/>
        </p:nvGrpSpPr>
        <p:grpSpPr>
          <a:xfrm>
            <a:off x="266985" y="1363046"/>
            <a:ext cx="2105260" cy="2043294"/>
            <a:chOff x="857587" y="1188382"/>
            <a:chExt cx="2105260" cy="2043294"/>
          </a:xfrm>
        </p:grpSpPr>
        <p:sp>
          <p:nvSpPr>
            <p:cNvPr id="25" name="TextBox 24"/>
            <p:cNvSpPr txBox="1"/>
            <p:nvPr/>
          </p:nvSpPr>
          <p:spPr>
            <a:xfrm>
              <a:off x="857587" y="1188382"/>
              <a:ext cx="2105260"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Requirements</a:t>
              </a:r>
            </a:p>
          </p:txBody>
        </p:sp>
        <p:pic>
          <p:nvPicPr>
            <p:cNvPr id="4" name="Picture 3"/>
            <p:cNvPicPr>
              <a:picLocks noChangeAspect="1"/>
            </p:cNvPicPr>
            <p:nvPr/>
          </p:nvPicPr>
          <p:blipFill>
            <a:blip r:embed="rId9"/>
            <a:stretch>
              <a:fillRect/>
            </a:stretch>
          </p:blipFill>
          <p:spPr>
            <a:xfrm>
              <a:off x="867757" y="1566886"/>
              <a:ext cx="2084920" cy="1664790"/>
            </a:xfrm>
            <a:prstGeom prst="rect">
              <a:avLst/>
            </a:prstGeom>
            <a:ln>
              <a:solidFill>
                <a:schemeClr val="tx1"/>
              </a:solidFill>
            </a:ln>
            <a:effectLst>
              <a:outerShdw blurRad="292100" dist="139700" dir="2700000" algn="tl" rotWithShape="0">
                <a:srgbClr val="333333">
                  <a:alpha val="65000"/>
                </a:srgbClr>
              </a:outerShdw>
            </a:effectLst>
          </p:spPr>
        </p:pic>
      </p:grpSp>
      <p:grpSp>
        <p:nvGrpSpPr>
          <p:cNvPr id="14" name="Group 13"/>
          <p:cNvGrpSpPr/>
          <p:nvPr/>
        </p:nvGrpSpPr>
        <p:grpSpPr>
          <a:xfrm>
            <a:off x="533400" y="3505200"/>
            <a:ext cx="1905712" cy="2391727"/>
            <a:chOff x="490364" y="4407453"/>
            <a:chExt cx="1905712" cy="2391727"/>
          </a:xfrm>
        </p:grpSpPr>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1077" y="4813750"/>
              <a:ext cx="1904999" cy="1985430"/>
            </a:xfrm>
            <a:prstGeom prst="rect">
              <a:avLst/>
            </a:prstGeom>
            <a:ln>
              <a:solidFill>
                <a:schemeClr val="tx1"/>
              </a:solidFill>
            </a:ln>
            <a:effectLst>
              <a:outerShdw blurRad="292100" dist="139700" dir="2700000" algn="tl" rotWithShape="0">
                <a:srgbClr val="333333">
                  <a:alpha val="65000"/>
                </a:srgbClr>
              </a:outerShdw>
            </a:effectLst>
          </p:spPr>
        </p:pic>
        <p:sp>
          <p:nvSpPr>
            <p:cNvPr id="29" name="TextBox 28"/>
            <p:cNvSpPr txBox="1"/>
            <p:nvPr/>
          </p:nvSpPr>
          <p:spPr>
            <a:xfrm>
              <a:off x="490364" y="4407453"/>
              <a:ext cx="1905712" cy="369332"/>
            </a:xfrm>
            <a:prstGeom prst="rect">
              <a:avLst/>
            </a:prstGeom>
            <a:noFill/>
          </p:spPr>
          <p:txBody>
            <a:bodyPr wrap="square" rtlCol="0">
              <a:spAutoFit/>
            </a:bodyPr>
            <a:lstStyle/>
            <a:p>
              <a:pPr algn="ctr"/>
              <a:r>
                <a:rPr lang="en-US" b="1" dirty="0">
                  <a:latin typeface="Arial" pitchFamily="34" charset="0"/>
                  <a:cs typeface="Arial" pitchFamily="34" charset="0"/>
                </a:rPr>
                <a:t>Design</a:t>
              </a:r>
            </a:p>
          </p:txBody>
        </p:sp>
      </p:grpSp>
    </p:spTree>
    <p:custDataLst>
      <p:tags r:id="rId1"/>
    </p:custDataLst>
    <p:extLst>
      <p:ext uri="{BB962C8B-B14F-4D97-AF65-F5344CB8AC3E}">
        <p14:creationId xmlns:p14="http://schemas.microsoft.com/office/powerpoint/2010/main" val="1555610871"/>
      </p:ext>
    </p:extLst>
  </p:cSld>
  <p:clrMapOvr>
    <a:masterClrMapping/>
  </p:clrMapOvr>
  <mc:AlternateContent xmlns:mc="http://schemas.openxmlformats.org/markup-compatibility/2006" xmlns:p14="http://schemas.microsoft.com/office/powerpoint/2010/main">
    <mc:Choice Requires="p14">
      <p:transition spd="slow" p14:dur="2000" advTm="10482"/>
    </mc:Choice>
    <mc:Fallback xmlns="">
      <p:transition spd="slow" advTm="10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43000" y="3352800"/>
            <a:ext cx="1571625" cy="1971675"/>
          </a:xfrm>
          <a:prstGeom prst="rect">
            <a:avLst/>
          </a:prstGeom>
        </p:spPr>
      </p:pic>
      <p:sp>
        <p:nvSpPr>
          <p:cNvPr id="2" name="Title 1"/>
          <p:cNvSpPr>
            <a:spLocks noGrp="1"/>
          </p:cNvSpPr>
          <p:nvPr>
            <p:ph type="title"/>
          </p:nvPr>
        </p:nvSpPr>
        <p:spPr>
          <a:xfrm>
            <a:off x="381000" y="304800"/>
            <a:ext cx="8077200" cy="990600"/>
          </a:xfrm>
        </p:spPr>
        <p:txBody>
          <a:bodyPr/>
          <a:lstStyle/>
          <a:p>
            <a:r>
              <a:rPr lang="en-US" dirty="0">
                <a:solidFill>
                  <a:srgbClr val="0F5D3F"/>
                </a:solidFill>
              </a:rPr>
              <a:t>Model Coverage:</a:t>
            </a:r>
            <a:br>
              <a:rPr lang="en-US" dirty="0">
                <a:solidFill>
                  <a:srgbClr val="0F5D3F"/>
                </a:solidFill>
              </a:rPr>
            </a:br>
            <a:r>
              <a:rPr lang="en-US" dirty="0">
                <a:solidFill>
                  <a:srgbClr val="0F5D3F"/>
                </a:solidFill>
              </a:rPr>
              <a:t>What is Model Coverage?</a:t>
            </a:r>
          </a:p>
        </p:txBody>
      </p:sp>
      <p:sp>
        <p:nvSpPr>
          <p:cNvPr id="3" name="Content Placeholder 2"/>
          <p:cNvSpPr>
            <a:spLocks noGrp="1"/>
          </p:cNvSpPr>
          <p:nvPr>
            <p:ph idx="1"/>
          </p:nvPr>
        </p:nvSpPr>
        <p:spPr>
          <a:xfrm>
            <a:off x="609600" y="1766132"/>
            <a:ext cx="3276600" cy="475962"/>
          </a:xfrm>
        </p:spPr>
        <p:txBody>
          <a:bodyPr/>
          <a:lstStyle/>
          <a:p>
            <a:pPr marL="0" indent="0">
              <a:buNone/>
            </a:pPr>
            <a:r>
              <a:rPr lang="en-US" i="1" dirty="0">
                <a:effectLst>
                  <a:outerShdw blurRad="38100" dist="38100" dir="2700000" algn="tl">
                    <a:srgbClr val="000000">
                      <a:alpha val="43137"/>
                    </a:srgbClr>
                  </a:outerShdw>
                </a:effectLst>
              </a:rPr>
              <a:t>A quick example…</a:t>
            </a:r>
          </a:p>
        </p:txBody>
      </p:sp>
      <p:sp>
        <p:nvSpPr>
          <p:cNvPr id="5" name="Text Box 11"/>
          <p:cNvSpPr txBox="1">
            <a:spLocks noChangeArrowheads="1"/>
          </p:cNvSpPr>
          <p:nvPr/>
        </p:nvSpPr>
        <p:spPr bwMode="auto">
          <a:xfrm>
            <a:off x="689642" y="5549683"/>
            <a:ext cx="4644357" cy="830997"/>
          </a:xfrm>
          <a:prstGeom prst="rect">
            <a:avLst/>
          </a:prstGeom>
          <a:noFill/>
          <a:ln w="12700">
            <a:solidFill>
              <a:schemeClr val="bg1"/>
            </a:solidFill>
            <a:miter lim="800000"/>
            <a:headEnd type="none" w="sm" len="sm"/>
            <a:tailEnd type="none" w="med" len="lg"/>
          </a:ln>
          <a:effectLst/>
        </p:spPr>
        <p:txBody>
          <a:bodyPr wrap="square" anchor="ctr">
            <a:spAutoFit/>
          </a:bodyPr>
          <a:lstStyle/>
          <a:p>
            <a:pPr algn="l"/>
            <a:r>
              <a:rPr lang="en-US" sz="1600" b="1" dirty="0">
                <a:solidFill>
                  <a:srgbClr val="0070C0"/>
                </a:solidFill>
                <a:latin typeface="Arial" charset="0"/>
              </a:rPr>
              <a:t>MC/DC Coverage:  </a:t>
            </a:r>
          </a:p>
          <a:p>
            <a:pPr algn="l"/>
            <a:r>
              <a:rPr lang="en-US" sz="1600" b="1" dirty="0">
                <a:solidFill>
                  <a:srgbClr val="0070C0"/>
                </a:solidFill>
                <a:latin typeface="Arial" charset="0"/>
              </a:rPr>
              <a:t>Each condition independently changes the decision outcome</a:t>
            </a:r>
          </a:p>
        </p:txBody>
      </p:sp>
      <p:sp>
        <p:nvSpPr>
          <p:cNvPr id="7" name="Text Box 13"/>
          <p:cNvSpPr txBox="1">
            <a:spLocks noChangeArrowheads="1"/>
          </p:cNvSpPr>
          <p:nvPr/>
        </p:nvSpPr>
        <p:spPr bwMode="auto">
          <a:xfrm>
            <a:off x="2980369" y="2914960"/>
            <a:ext cx="1058591"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FF0000"/>
                </a:solidFill>
                <a:latin typeface="Arial" charset="0"/>
              </a:rPr>
              <a:t>Decision</a:t>
            </a:r>
          </a:p>
        </p:txBody>
      </p:sp>
      <p:sp>
        <p:nvSpPr>
          <p:cNvPr id="8" name="Text Box 14"/>
          <p:cNvSpPr txBox="1">
            <a:spLocks noChangeArrowheads="1"/>
          </p:cNvSpPr>
          <p:nvPr/>
        </p:nvSpPr>
        <p:spPr bwMode="auto">
          <a:xfrm>
            <a:off x="1483346" y="2718548"/>
            <a:ext cx="1210743"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00B050"/>
                </a:solidFill>
                <a:latin typeface="Arial" charset="0"/>
              </a:rPr>
              <a:t>Condition</a:t>
            </a:r>
          </a:p>
        </p:txBody>
      </p:sp>
      <p:sp>
        <p:nvSpPr>
          <p:cNvPr id="9" name="Line 15"/>
          <p:cNvSpPr>
            <a:spLocks noChangeShapeType="1"/>
          </p:cNvSpPr>
          <p:nvPr/>
        </p:nvSpPr>
        <p:spPr bwMode="auto">
          <a:xfrm>
            <a:off x="2140246" y="3048438"/>
            <a:ext cx="298154" cy="38245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
        <p:nvSpPr>
          <p:cNvPr id="10" name="Line 16"/>
          <p:cNvSpPr>
            <a:spLocks noChangeShapeType="1"/>
          </p:cNvSpPr>
          <p:nvPr/>
        </p:nvSpPr>
        <p:spPr bwMode="auto">
          <a:xfrm flipH="1">
            <a:off x="2707188" y="3230364"/>
            <a:ext cx="874212" cy="366365"/>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pic>
        <p:nvPicPr>
          <p:cNvPr id="2050" name="Picture 2"/>
          <p:cNvPicPr>
            <a:picLocks noChangeAspect="1" noChangeArrowheads="1"/>
          </p:cNvPicPr>
          <p:nvPr/>
        </p:nvPicPr>
        <p:blipFill>
          <a:blip r:embed="rId4" cstate="print"/>
          <a:srcRect l="5612" t="12148" r="5749" b="13906"/>
          <a:stretch>
            <a:fillRect/>
          </a:stretch>
        </p:blipFill>
        <p:spPr bwMode="auto">
          <a:xfrm>
            <a:off x="6553200" y="800100"/>
            <a:ext cx="3810000" cy="2299138"/>
          </a:xfrm>
          <a:prstGeom prst="rect">
            <a:avLst/>
          </a:prstGeom>
          <a:ln>
            <a:noFill/>
          </a:ln>
          <a:effectLst>
            <a:outerShdw blurRad="292100" dist="139700" dir="2700000" algn="tl" rotWithShape="0">
              <a:srgbClr val="333333">
                <a:alpha val="65000"/>
              </a:srgbClr>
            </a:outerShdw>
          </a:effectLst>
        </p:spPr>
      </p:pic>
      <p:pic>
        <p:nvPicPr>
          <p:cNvPr id="11" name="Picture 4"/>
          <p:cNvPicPr>
            <a:picLocks noChangeAspect="1" noChangeArrowheads="1"/>
          </p:cNvPicPr>
          <p:nvPr/>
        </p:nvPicPr>
        <p:blipFill>
          <a:blip r:embed="rId5" cstate="print"/>
          <a:srcRect/>
          <a:stretch>
            <a:fillRect/>
          </a:stretch>
        </p:blipFill>
        <p:spPr bwMode="auto">
          <a:xfrm>
            <a:off x="7108656" y="3441519"/>
            <a:ext cx="2699088" cy="3052047"/>
          </a:xfrm>
          <a:prstGeom prst="rect">
            <a:avLst/>
          </a:prstGeom>
          <a:ln>
            <a:noFill/>
          </a:ln>
          <a:effectLst>
            <a:outerShdw blurRad="292100" dist="139700" dir="2700000" algn="tl" rotWithShape="0">
              <a:srgbClr val="333333">
                <a:alpha val="65000"/>
              </a:srgbClr>
            </a:outerShdw>
          </a:effectLst>
        </p:spPr>
      </p:pic>
      <p:sp>
        <p:nvSpPr>
          <p:cNvPr id="45" name="Line 15"/>
          <p:cNvSpPr>
            <a:spLocks noChangeShapeType="1"/>
          </p:cNvSpPr>
          <p:nvPr/>
        </p:nvSpPr>
        <p:spPr bwMode="auto">
          <a:xfrm flipH="1">
            <a:off x="1752600" y="3048438"/>
            <a:ext cx="271096" cy="377168"/>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Tree>
    <p:custDataLst>
      <p:tags r:id="rId1"/>
    </p:custDataLst>
    <p:extLst>
      <p:ext uri="{BB962C8B-B14F-4D97-AF65-F5344CB8AC3E}">
        <p14:creationId xmlns:p14="http://schemas.microsoft.com/office/powerpoint/2010/main" val="1861383999"/>
      </p:ext>
    </p:extLst>
  </p:cSld>
  <p:clrMapOvr>
    <a:masterClrMapping/>
  </p:clrMapOvr>
  <mc:AlternateContent xmlns:mc="http://schemas.openxmlformats.org/markup-compatibility/2006" xmlns:p14="http://schemas.microsoft.com/office/powerpoint/2010/main">
    <mc:Choice Requires="p14">
      <p:transition spd="slow" p14:dur="2000" advTm="19432"/>
    </mc:Choice>
    <mc:Fallback xmlns="">
      <p:transition spd="slow" advTm="194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blinds(horizontal)">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blinds(horizontal)">
                                      <p:cBhvr>
                                        <p:cTn id="35" dur="500"/>
                                        <p:tgtEl>
                                          <p:spTgt spid="4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45232" y="375819"/>
            <a:ext cx="10742957" cy="1143000"/>
          </a:xfrm>
        </p:spPr>
        <p:txBody>
          <a:bodyPr/>
          <a:lstStyle/>
          <a:p>
            <a:r>
              <a:rPr lang="en-US" dirty="0"/>
              <a:t>Did We Completely Test our Model?</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38" y="1218204"/>
            <a:ext cx="5831163" cy="255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7836" y="3934526"/>
            <a:ext cx="5983565" cy="216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sz="quarter" idx="4294967295"/>
          </p:nvPr>
        </p:nvSpPr>
        <p:spPr>
          <a:xfrm>
            <a:off x="850223" y="2863326"/>
            <a:ext cx="3141808" cy="838200"/>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0" indent="0" algn="ctr">
              <a:buNone/>
            </a:pPr>
            <a:r>
              <a:rPr lang="en-US" sz="2200" dirty="0"/>
              <a:t>Model Coverage Analysis</a:t>
            </a:r>
          </a:p>
          <a:p>
            <a:pPr marL="0" indent="0" algn="ctr">
              <a:buNone/>
            </a:pPr>
            <a:endParaRPr lang="en-US" sz="2200" dirty="0"/>
          </a:p>
          <a:p>
            <a:pPr algn="ctr"/>
            <a:endParaRPr lang="en-US" sz="2200" dirty="0"/>
          </a:p>
          <a:p>
            <a:pPr algn="ctr">
              <a:buFont typeface="Arial" pitchFamily="34" charset="0"/>
              <a:buChar char="•"/>
            </a:pPr>
            <a:endParaRPr lang="en-US" sz="2200" dirty="0"/>
          </a:p>
          <a:p>
            <a:pPr algn="ctr">
              <a:buFont typeface="Arial" pitchFamily="34" charset="0"/>
              <a:buChar char="•"/>
            </a:pPr>
            <a:endParaRPr lang="en-US" sz="2200" dirty="0"/>
          </a:p>
          <a:p>
            <a:pPr algn="ctr">
              <a:buFont typeface="Arial" pitchFamily="34" charset="0"/>
              <a:buChar char="•"/>
            </a:pPr>
            <a:endParaRPr lang="en-US" sz="2200" dirty="0"/>
          </a:p>
        </p:txBody>
      </p:sp>
      <p:sp>
        <p:nvSpPr>
          <p:cNvPr id="2" name="Down Arrow 1"/>
          <p:cNvSpPr/>
          <p:nvPr/>
        </p:nvSpPr>
        <p:spPr>
          <a:xfrm rot="14383867">
            <a:off x="4632780" y="1786412"/>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8" name="Down Arrow 7"/>
          <p:cNvSpPr/>
          <p:nvPr/>
        </p:nvSpPr>
        <p:spPr>
          <a:xfrm rot="18147281">
            <a:off x="4641213" y="3530550"/>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9" name="Content Placeholder 2"/>
          <p:cNvSpPr>
            <a:spLocks noGrp="1"/>
          </p:cNvSpPr>
          <p:nvPr>
            <p:ph sz="quarter" idx="4294967295"/>
          </p:nvPr>
        </p:nvSpPr>
        <p:spPr>
          <a:xfrm>
            <a:off x="1098896" y="4114800"/>
            <a:ext cx="3701705" cy="2133600"/>
          </a:xfrm>
          <a:prstGeom prst="rect">
            <a:avLst/>
          </a:prstGeom>
        </p:spPr>
        <p:txBody>
          <a:bodyPr/>
          <a:lstStyle/>
          <a:p>
            <a:pPr marL="0" indent="0">
              <a:buNone/>
            </a:pPr>
            <a:r>
              <a:rPr lang="en-US" sz="2200" dirty="0">
                <a:latin typeface="+mn-lt"/>
              </a:rPr>
              <a:t>Potential causes of less than 100% coverage: </a:t>
            </a:r>
          </a:p>
          <a:p>
            <a:r>
              <a:rPr lang="en-US" sz="2000" dirty="0">
                <a:latin typeface="+mn-lt"/>
              </a:rPr>
              <a:t>Missing requirements</a:t>
            </a:r>
          </a:p>
          <a:p>
            <a:r>
              <a:rPr lang="en-US" sz="2000" dirty="0">
                <a:latin typeface="+mn-lt"/>
              </a:rPr>
              <a:t>Over-specified design</a:t>
            </a:r>
          </a:p>
          <a:p>
            <a:r>
              <a:rPr lang="en-US" sz="2000" dirty="0">
                <a:latin typeface="+mn-lt"/>
              </a:rPr>
              <a:t>Design errors</a:t>
            </a:r>
          </a:p>
          <a:p>
            <a:r>
              <a:rPr lang="en-US" sz="2000" dirty="0">
                <a:latin typeface="+mn-lt"/>
              </a:rPr>
              <a:t>Missing tests</a:t>
            </a:r>
          </a:p>
          <a:p>
            <a:pPr marL="0" indent="0">
              <a:buNone/>
            </a:pPr>
            <a:endParaRPr lang="en-US" sz="2200" dirty="0">
              <a:latin typeface="+mn-lt"/>
            </a:endParaRPr>
          </a:p>
          <a:p>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p:txBody>
      </p:sp>
    </p:spTree>
    <p:custDataLst>
      <p:tags r:id="rId1"/>
    </p:custDataLst>
    <p:extLst>
      <p:ext uri="{BB962C8B-B14F-4D97-AF65-F5344CB8AC3E}">
        <p14:creationId xmlns:p14="http://schemas.microsoft.com/office/powerpoint/2010/main" val="623268581"/>
      </p:ext>
    </p:extLst>
  </p:cSld>
  <p:clrMapOvr>
    <a:masterClrMapping/>
  </p:clrMapOvr>
  <mc:AlternateContent xmlns:mc="http://schemas.openxmlformats.org/markup-compatibility/2006" xmlns:p14="http://schemas.microsoft.com/office/powerpoint/2010/main">
    <mc:Choice Requires="p14">
      <p:transition spd="slow" p14:dur="2000" advTm="18880"/>
    </mc:Choice>
    <mc:Fallback xmlns="">
      <p:transition spd="slow" advTm="18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2"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90057" y="4572000"/>
            <a:ext cx="7134225" cy="1828800"/>
          </a:xfrm>
          <a:prstGeom prst="rect">
            <a:avLst/>
          </a:prstGeom>
        </p:spPr>
      </p:pic>
      <p:sp>
        <p:nvSpPr>
          <p:cNvPr id="2" name="Title 1"/>
          <p:cNvSpPr>
            <a:spLocks noGrp="1"/>
          </p:cNvSpPr>
          <p:nvPr>
            <p:ph type="title"/>
          </p:nvPr>
        </p:nvSpPr>
        <p:spPr>
          <a:xfrm>
            <a:off x="457200" y="304800"/>
            <a:ext cx="9448800" cy="990600"/>
          </a:xfrm>
        </p:spPr>
        <p:txBody>
          <a:bodyPr/>
          <a:lstStyle/>
          <a:p>
            <a:r>
              <a:rPr lang="en-US" dirty="0"/>
              <a:t>Model Based Design Verification Workflow</a:t>
            </a:r>
          </a:p>
        </p:txBody>
      </p:sp>
      <p:grpSp>
        <p:nvGrpSpPr>
          <p:cNvPr id="14" name="Group 13"/>
          <p:cNvGrpSpPr/>
          <p:nvPr/>
        </p:nvGrpSpPr>
        <p:grpSpPr>
          <a:xfrm>
            <a:off x="2166256" y="1295399"/>
            <a:ext cx="3768762" cy="1752600"/>
            <a:chOff x="340749" y="2743201"/>
            <a:chExt cx="4141245" cy="1752600"/>
          </a:xfrm>
        </p:grpSpPr>
        <p:sp>
          <p:nvSpPr>
            <p:cNvPr id="15" name="TextBox 14"/>
            <p:cNvSpPr txBox="1"/>
            <p:nvPr/>
          </p:nvSpPr>
          <p:spPr>
            <a:xfrm>
              <a:off x="1214518" y="2799432"/>
              <a:ext cx="2371948" cy="400110"/>
            </a:xfrm>
            <a:prstGeom prst="rect">
              <a:avLst/>
            </a:prstGeom>
            <a:noFill/>
          </p:spPr>
          <p:txBody>
            <a:bodyPr wrap="none" rtlCol="0">
              <a:spAutoFit/>
            </a:bodyPr>
            <a:lstStyle/>
            <a:p>
              <a:r>
                <a:rPr lang="en-US" sz="2000" b="1" dirty="0">
                  <a:solidFill>
                    <a:srgbClr val="0F5D3F"/>
                  </a:solidFill>
                  <a:latin typeface="Calibri" panose="020F0502020204030204" pitchFamily="34" charset="0"/>
                </a:rPr>
                <a:t>Model Verification</a:t>
              </a:r>
            </a:p>
          </p:txBody>
        </p:sp>
        <p:sp>
          <p:nvSpPr>
            <p:cNvPr id="16"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17" name="Left Bracket 16"/>
            <p:cNvSpPr/>
            <p:nvPr/>
          </p:nvSpPr>
          <p:spPr>
            <a:xfrm rot="5400000">
              <a:off x="1535072" y="1548878"/>
              <a:ext cx="17526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8" name="Group 17"/>
          <p:cNvGrpSpPr/>
          <p:nvPr/>
        </p:nvGrpSpPr>
        <p:grpSpPr>
          <a:xfrm>
            <a:off x="6052456" y="1295398"/>
            <a:ext cx="2971800" cy="1752602"/>
            <a:chOff x="4553712" y="2743200"/>
            <a:chExt cx="3627120" cy="1752602"/>
          </a:xfrm>
        </p:grpSpPr>
        <p:sp>
          <p:nvSpPr>
            <p:cNvPr id="19" name="TextBox 18"/>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20"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21" name="Left Bracket 20"/>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9" name="Picture 8"/>
          <p:cNvPicPr>
            <a:picLocks noChangeAspect="1"/>
          </p:cNvPicPr>
          <p:nvPr/>
        </p:nvPicPr>
        <p:blipFill>
          <a:blip r:embed="rId4"/>
          <a:stretch>
            <a:fillRect/>
          </a:stretch>
        </p:blipFill>
        <p:spPr>
          <a:xfrm>
            <a:off x="1905000" y="3099817"/>
            <a:ext cx="7467600" cy="3324225"/>
          </a:xfrm>
          <a:prstGeom prst="rect">
            <a:avLst/>
          </a:prstGeom>
        </p:spPr>
      </p:pic>
      <p:pic>
        <p:nvPicPr>
          <p:cNvPr id="10" name="Picture 9"/>
          <p:cNvPicPr>
            <a:picLocks noChangeAspect="1"/>
          </p:cNvPicPr>
          <p:nvPr/>
        </p:nvPicPr>
        <p:blipFill>
          <a:blip r:embed="rId5"/>
          <a:stretch>
            <a:fillRect/>
          </a:stretch>
        </p:blipFill>
        <p:spPr>
          <a:xfrm>
            <a:off x="1907176" y="3099817"/>
            <a:ext cx="7467600" cy="3324225"/>
          </a:xfrm>
          <a:prstGeom prst="rect">
            <a:avLst/>
          </a:prstGeom>
        </p:spPr>
      </p:pic>
      <p:pic>
        <p:nvPicPr>
          <p:cNvPr id="11" name="Picture 10"/>
          <p:cNvPicPr>
            <a:picLocks noChangeAspect="1"/>
          </p:cNvPicPr>
          <p:nvPr/>
        </p:nvPicPr>
        <p:blipFill>
          <a:blip r:embed="rId6"/>
          <a:stretch>
            <a:fillRect/>
          </a:stretch>
        </p:blipFill>
        <p:spPr>
          <a:xfrm>
            <a:off x="1906911" y="3101974"/>
            <a:ext cx="7467600" cy="3324225"/>
          </a:xfrm>
          <a:prstGeom prst="rect">
            <a:avLst/>
          </a:prstGeom>
        </p:spPr>
      </p:pic>
    </p:spTree>
    <p:custDataLst>
      <p:tags r:id="rId1"/>
    </p:custDataLst>
    <p:extLst>
      <p:ext uri="{BB962C8B-B14F-4D97-AF65-F5344CB8AC3E}">
        <p14:creationId xmlns:p14="http://schemas.microsoft.com/office/powerpoint/2010/main" val="3923379554"/>
      </p:ext>
    </p:extLst>
  </p:cSld>
  <p:clrMapOvr>
    <a:masterClrMapping/>
  </p:clrMapOvr>
  <mc:AlternateContent xmlns:mc="http://schemas.openxmlformats.org/markup-compatibility/2006" xmlns:p14="http://schemas.microsoft.com/office/powerpoint/2010/main">
    <mc:Choice Requires="p14">
      <p:transition spd="slow" p14:dur="2000" advTm="23650"/>
    </mc:Choice>
    <mc:Fallback xmlns="">
      <p:transition spd="slow" advTm="23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Requirements Based Functional Testing with Coverage Analysis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4"/>
          <a:stretch>
            <a:fillRect/>
          </a:stretch>
        </p:blipFill>
        <p:spPr>
          <a:xfrm>
            <a:off x="228600" y="1545266"/>
            <a:ext cx="6143329" cy="5084134"/>
          </a:xfrm>
          <a:prstGeom prst="rect">
            <a:avLst/>
          </a:prstGeom>
        </p:spPr>
      </p:pic>
      <p:pic>
        <p:nvPicPr>
          <p:cNvPr id="5" name="Picture 4"/>
          <p:cNvPicPr>
            <a:picLocks noChangeAspect="1"/>
          </p:cNvPicPr>
          <p:nvPr/>
        </p:nvPicPr>
        <p:blipFill>
          <a:blip r:embed="rId5"/>
          <a:stretch>
            <a:fillRect/>
          </a:stretch>
        </p:blipFill>
        <p:spPr>
          <a:xfrm>
            <a:off x="5498802" y="1981200"/>
            <a:ext cx="6447580" cy="3663258"/>
          </a:xfrm>
          <a:prstGeom prst="rect">
            <a:avLst/>
          </a:prstGeom>
        </p:spPr>
      </p:pic>
      <p:pic>
        <p:nvPicPr>
          <p:cNvPr id="6" name="Picture 5"/>
          <p:cNvPicPr>
            <a:picLocks noChangeAspect="1"/>
          </p:cNvPicPr>
          <p:nvPr/>
        </p:nvPicPr>
        <p:blipFill>
          <a:blip r:embed="rId6"/>
          <a:stretch>
            <a:fillRect/>
          </a:stretch>
        </p:blipFill>
        <p:spPr>
          <a:xfrm>
            <a:off x="152400" y="914400"/>
            <a:ext cx="7134524" cy="5543550"/>
          </a:xfrm>
          <a:prstGeom prst="rect">
            <a:avLst/>
          </a:prstGeom>
        </p:spPr>
      </p:pic>
      <p:pic>
        <p:nvPicPr>
          <p:cNvPr id="3" name="Picture 2">
            <a:extLst>
              <a:ext uri="{FF2B5EF4-FFF2-40B4-BE49-F238E27FC236}">
                <a16:creationId xmlns:a16="http://schemas.microsoft.com/office/drawing/2014/main" id="{DF830DA5-8540-488A-A5D2-A8F491F9534A}"/>
              </a:ext>
            </a:extLst>
          </p:cNvPr>
          <p:cNvPicPr>
            <a:picLocks noChangeAspect="1"/>
          </p:cNvPicPr>
          <p:nvPr/>
        </p:nvPicPr>
        <p:blipFill>
          <a:blip r:embed="rId7"/>
          <a:stretch>
            <a:fillRect/>
          </a:stretch>
        </p:blipFill>
        <p:spPr>
          <a:xfrm>
            <a:off x="5078843" y="1717646"/>
            <a:ext cx="6960757" cy="4911754"/>
          </a:xfrm>
          <a:prstGeom prst="rect">
            <a:avLst/>
          </a:prstGeom>
        </p:spPr>
      </p:pic>
      <p:pic>
        <p:nvPicPr>
          <p:cNvPr id="12" name="Picture 11"/>
          <p:cNvPicPr>
            <a:picLocks noChangeAspect="1"/>
          </p:cNvPicPr>
          <p:nvPr/>
        </p:nvPicPr>
        <p:blipFill>
          <a:blip r:embed="rId8"/>
          <a:stretch>
            <a:fillRect/>
          </a:stretch>
        </p:blipFill>
        <p:spPr>
          <a:xfrm>
            <a:off x="152400" y="914400"/>
            <a:ext cx="7165450" cy="5567580"/>
          </a:xfrm>
          <a:prstGeom prst="rect">
            <a:avLst/>
          </a:prstGeom>
        </p:spPr>
      </p:pic>
      <p:pic>
        <p:nvPicPr>
          <p:cNvPr id="13" name="Picture 12"/>
          <p:cNvPicPr>
            <a:picLocks noChangeAspect="1"/>
          </p:cNvPicPr>
          <p:nvPr/>
        </p:nvPicPr>
        <p:blipFill>
          <a:blip r:embed="rId9"/>
          <a:stretch>
            <a:fillRect/>
          </a:stretch>
        </p:blipFill>
        <p:spPr>
          <a:xfrm>
            <a:off x="5395655" y="984003"/>
            <a:ext cx="6598225" cy="5591393"/>
          </a:xfrm>
          <a:prstGeom prst="rect">
            <a:avLst/>
          </a:prstGeom>
        </p:spPr>
      </p:pic>
      <p:pic>
        <p:nvPicPr>
          <p:cNvPr id="14" name="Picture 13"/>
          <p:cNvPicPr>
            <a:picLocks noChangeAspect="1"/>
          </p:cNvPicPr>
          <p:nvPr/>
        </p:nvPicPr>
        <p:blipFill>
          <a:blip r:embed="rId10"/>
          <a:stretch>
            <a:fillRect/>
          </a:stretch>
        </p:blipFill>
        <p:spPr>
          <a:xfrm>
            <a:off x="3985704" y="4448708"/>
            <a:ext cx="3301220" cy="1824146"/>
          </a:xfrm>
          <a:prstGeom prst="rect">
            <a:avLst/>
          </a:prstGeom>
        </p:spPr>
      </p:pic>
      <p:sp>
        <p:nvSpPr>
          <p:cNvPr id="15" name="Content Placeholder 3"/>
          <p:cNvSpPr txBox="1">
            <a:spLocks/>
          </p:cNvSpPr>
          <p:nvPr/>
        </p:nvSpPr>
        <p:spPr>
          <a:xfrm>
            <a:off x="400410" y="2208669"/>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All 14 requirements based test cases pass</a:t>
            </a:r>
          </a:p>
          <a:p>
            <a:r>
              <a:rPr lang="en-US" sz="2000" dirty="0"/>
              <a:t>By analyzing model coverage results we find:</a:t>
            </a:r>
          </a:p>
          <a:p>
            <a:pPr marL="631825" lvl="1" indent="-282575"/>
            <a:r>
              <a:rPr lang="en-US" sz="1600" dirty="0"/>
              <a:t>Missing test cases for vehicle speed exit conditions, and</a:t>
            </a:r>
          </a:p>
          <a:p>
            <a:pPr marL="631825" lvl="1" indent="-282575"/>
            <a:r>
              <a:rPr lang="en-US" sz="1600" dirty="0"/>
              <a:t>Missing requirements (and test cases) for “hold” or continuous speed button input</a:t>
            </a:r>
          </a:p>
        </p:txBody>
      </p:sp>
    </p:spTree>
    <p:custDataLst>
      <p:tags r:id="rId1"/>
    </p:custDataLst>
    <p:extLst>
      <p:ext uri="{BB962C8B-B14F-4D97-AF65-F5344CB8AC3E}">
        <p14:creationId xmlns:p14="http://schemas.microsoft.com/office/powerpoint/2010/main" val="747234213"/>
      </p:ext>
    </p:extLst>
  </p:cSld>
  <p:clrMapOvr>
    <a:masterClrMapping/>
  </p:clrMapOvr>
  <mc:AlternateContent xmlns:mc="http://schemas.openxmlformats.org/markup-compatibility/2006" xmlns:p14="http://schemas.microsoft.com/office/powerpoint/2010/main">
    <mc:Choice Requires="p14">
      <p:transition spd="slow" p14:dur="2000" advTm="31373"/>
    </mc:Choice>
    <mc:Fallback xmlns="">
      <p:transition spd="slow" advTm="313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Requirements Based Functional Testing with Coverage Analysis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3"/>
          <a:stretch>
            <a:fillRect/>
          </a:stretch>
        </p:blipFill>
        <p:spPr>
          <a:xfrm>
            <a:off x="228600" y="1545266"/>
            <a:ext cx="6143329" cy="5084134"/>
          </a:xfrm>
          <a:prstGeom prst="rect">
            <a:avLst/>
          </a:prstGeom>
        </p:spPr>
      </p:pic>
      <p:pic>
        <p:nvPicPr>
          <p:cNvPr id="5" name="Picture 4"/>
          <p:cNvPicPr>
            <a:picLocks noChangeAspect="1"/>
          </p:cNvPicPr>
          <p:nvPr/>
        </p:nvPicPr>
        <p:blipFill>
          <a:blip r:embed="rId4"/>
          <a:stretch>
            <a:fillRect/>
          </a:stretch>
        </p:blipFill>
        <p:spPr>
          <a:xfrm>
            <a:off x="5498802" y="1981200"/>
            <a:ext cx="6447580" cy="3663258"/>
          </a:xfrm>
          <a:prstGeom prst="rect">
            <a:avLst/>
          </a:prstGeom>
        </p:spPr>
      </p:pic>
      <p:pic>
        <p:nvPicPr>
          <p:cNvPr id="6" name="Picture 5"/>
          <p:cNvPicPr>
            <a:picLocks noChangeAspect="1"/>
          </p:cNvPicPr>
          <p:nvPr/>
        </p:nvPicPr>
        <p:blipFill>
          <a:blip r:embed="rId5"/>
          <a:stretch>
            <a:fillRect/>
          </a:stretch>
        </p:blipFill>
        <p:spPr>
          <a:xfrm>
            <a:off x="152400" y="914400"/>
            <a:ext cx="7134524" cy="5543550"/>
          </a:xfrm>
          <a:prstGeom prst="rect">
            <a:avLst/>
          </a:prstGeom>
        </p:spPr>
      </p:pic>
      <p:pic>
        <p:nvPicPr>
          <p:cNvPr id="11" name="Picture 10"/>
          <p:cNvPicPr>
            <a:picLocks noChangeAspect="1"/>
          </p:cNvPicPr>
          <p:nvPr/>
        </p:nvPicPr>
        <p:blipFill>
          <a:blip r:embed="rId6"/>
          <a:stretch>
            <a:fillRect/>
          </a:stretch>
        </p:blipFill>
        <p:spPr>
          <a:xfrm>
            <a:off x="4821866" y="2152868"/>
            <a:ext cx="7287610" cy="4581525"/>
          </a:xfrm>
          <a:prstGeom prst="rect">
            <a:avLst/>
          </a:prstGeom>
        </p:spPr>
      </p:pic>
      <p:pic>
        <p:nvPicPr>
          <p:cNvPr id="12" name="Picture 11"/>
          <p:cNvPicPr>
            <a:picLocks noChangeAspect="1"/>
          </p:cNvPicPr>
          <p:nvPr/>
        </p:nvPicPr>
        <p:blipFill>
          <a:blip r:embed="rId7"/>
          <a:stretch>
            <a:fillRect/>
          </a:stretch>
        </p:blipFill>
        <p:spPr>
          <a:xfrm>
            <a:off x="152400" y="914400"/>
            <a:ext cx="7165450" cy="5567580"/>
          </a:xfrm>
          <a:prstGeom prst="rect">
            <a:avLst/>
          </a:prstGeom>
        </p:spPr>
      </p:pic>
      <p:pic>
        <p:nvPicPr>
          <p:cNvPr id="13" name="Picture 12"/>
          <p:cNvPicPr>
            <a:picLocks noChangeAspect="1"/>
          </p:cNvPicPr>
          <p:nvPr/>
        </p:nvPicPr>
        <p:blipFill>
          <a:blip r:embed="rId8"/>
          <a:stretch>
            <a:fillRect/>
          </a:stretch>
        </p:blipFill>
        <p:spPr>
          <a:xfrm>
            <a:off x="5511251" y="1143000"/>
            <a:ext cx="6598225" cy="5591393"/>
          </a:xfrm>
          <a:prstGeom prst="rect">
            <a:avLst/>
          </a:prstGeom>
        </p:spPr>
      </p:pic>
      <p:pic>
        <p:nvPicPr>
          <p:cNvPr id="14" name="Picture 13"/>
          <p:cNvPicPr>
            <a:picLocks noChangeAspect="1"/>
          </p:cNvPicPr>
          <p:nvPr/>
        </p:nvPicPr>
        <p:blipFill>
          <a:blip r:embed="rId9"/>
          <a:stretch>
            <a:fillRect/>
          </a:stretch>
        </p:blipFill>
        <p:spPr>
          <a:xfrm>
            <a:off x="2792592" y="4241171"/>
            <a:ext cx="3301220" cy="1824146"/>
          </a:xfrm>
          <a:prstGeom prst="rect">
            <a:avLst/>
          </a:prstGeom>
        </p:spPr>
      </p:pic>
      <p:sp>
        <p:nvSpPr>
          <p:cNvPr id="15" name="Content Placeholder 3"/>
          <p:cNvSpPr txBox="1">
            <a:spLocks/>
          </p:cNvSpPr>
          <p:nvPr/>
        </p:nvSpPr>
        <p:spPr>
          <a:xfrm>
            <a:off x="651050" y="1956844"/>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All 14 requirements based test cases pass</a:t>
            </a:r>
          </a:p>
          <a:p>
            <a:r>
              <a:rPr lang="en-US" sz="2000" dirty="0"/>
              <a:t>By analyzing model coverage results we find:</a:t>
            </a:r>
          </a:p>
          <a:p>
            <a:pPr marL="631825" lvl="1" indent="-282575"/>
            <a:r>
              <a:rPr lang="en-US" sz="1600" dirty="0"/>
              <a:t>Missing test cases for vehicle speed exit conditions, and</a:t>
            </a:r>
          </a:p>
          <a:p>
            <a:pPr marL="631825" lvl="1" indent="-282575"/>
            <a:r>
              <a:rPr lang="en-US" sz="1600" dirty="0"/>
              <a:t>Missing requirements (and test cases) for “hold” or continuous speed button input</a:t>
            </a:r>
          </a:p>
        </p:txBody>
      </p:sp>
    </p:spTree>
    <p:extLst>
      <p:ext uri="{BB962C8B-B14F-4D97-AF65-F5344CB8AC3E}">
        <p14:creationId xmlns:p14="http://schemas.microsoft.com/office/powerpoint/2010/main" val="85310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4"/>
          <a:stretch>
            <a:fillRect/>
          </a:stretch>
        </p:blipFill>
        <p:spPr>
          <a:xfrm>
            <a:off x="381000" y="1066800"/>
            <a:ext cx="5961857" cy="4933950"/>
          </a:xfrm>
          <a:prstGeom prst="rect">
            <a:avLst/>
          </a:prstGeom>
        </p:spPr>
      </p:pic>
      <p:pic>
        <p:nvPicPr>
          <p:cNvPr id="7" name="Picture 6"/>
          <p:cNvPicPr>
            <a:picLocks noChangeAspect="1"/>
          </p:cNvPicPr>
          <p:nvPr/>
        </p:nvPicPr>
        <p:blipFill>
          <a:blip r:embed="rId5"/>
          <a:stretch>
            <a:fillRect/>
          </a:stretch>
        </p:blipFill>
        <p:spPr>
          <a:xfrm>
            <a:off x="4660954" y="1143000"/>
            <a:ext cx="6938386" cy="5391150"/>
          </a:xfrm>
          <a:prstGeom prst="rect">
            <a:avLst/>
          </a:prstGeom>
        </p:spPr>
      </p:pic>
      <p:pic>
        <p:nvPicPr>
          <p:cNvPr id="8" name="Picture 7"/>
          <p:cNvPicPr>
            <a:picLocks noChangeAspect="1"/>
          </p:cNvPicPr>
          <p:nvPr/>
        </p:nvPicPr>
        <p:blipFill>
          <a:blip r:embed="rId6"/>
          <a:stretch>
            <a:fillRect/>
          </a:stretch>
        </p:blipFill>
        <p:spPr>
          <a:xfrm>
            <a:off x="4669918" y="1143000"/>
            <a:ext cx="6929421" cy="5384184"/>
          </a:xfrm>
          <a:prstGeom prst="rect">
            <a:avLst/>
          </a:prstGeom>
        </p:spPr>
      </p:pic>
      <p:pic>
        <p:nvPicPr>
          <p:cNvPr id="10" name="Picture 9"/>
          <p:cNvPicPr>
            <a:picLocks noChangeAspect="1"/>
          </p:cNvPicPr>
          <p:nvPr/>
        </p:nvPicPr>
        <p:blipFill>
          <a:blip r:embed="rId7"/>
          <a:stretch>
            <a:fillRect/>
          </a:stretch>
        </p:blipFill>
        <p:spPr>
          <a:xfrm>
            <a:off x="4660954" y="1147755"/>
            <a:ext cx="6934507" cy="5388137"/>
          </a:xfrm>
          <a:prstGeom prst="rect">
            <a:avLst/>
          </a:prstGeom>
        </p:spPr>
      </p:pic>
      <p:pic>
        <p:nvPicPr>
          <p:cNvPr id="16" name="Picture 15"/>
          <p:cNvPicPr>
            <a:picLocks noChangeAspect="1"/>
          </p:cNvPicPr>
          <p:nvPr/>
        </p:nvPicPr>
        <p:blipFill>
          <a:blip r:embed="rId8"/>
          <a:stretch>
            <a:fillRect/>
          </a:stretch>
        </p:blipFill>
        <p:spPr>
          <a:xfrm>
            <a:off x="3810000" y="1289936"/>
            <a:ext cx="5867400" cy="5348217"/>
          </a:xfrm>
          <a:prstGeom prst="rect">
            <a:avLst/>
          </a:prstGeom>
        </p:spPr>
      </p:pic>
      <p:pic>
        <p:nvPicPr>
          <p:cNvPr id="18" name="Picture 17"/>
          <p:cNvPicPr>
            <a:picLocks noChangeAspect="1"/>
          </p:cNvPicPr>
          <p:nvPr/>
        </p:nvPicPr>
        <p:blipFill>
          <a:blip r:embed="rId9"/>
          <a:stretch>
            <a:fillRect/>
          </a:stretch>
        </p:blipFill>
        <p:spPr>
          <a:xfrm>
            <a:off x="9144000" y="999186"/>
            <a:ext cx="2649005" cy="5325414"/>
          </a:xfrm>
          <a:prstGeom prst="rect">
            <a:avLst/>
          </a:prstGeom>
          <a:ln w="28575">
            <a:solidFill>
              <a:schemeClr val="accent1">
                <a:lumMod val="50000"/>
              </a:schemeClr>
            </a:solidFill>
          </a:ln>
        </p:spPr>
      </p:pic>
      <p:pic>
        <p:nvPicPr>
          <p:cNvPr id="19" name="Picture 18"/>
          <p:cNvPicPr>
            <a:picLocks noChangeAspect="1"/>
          </p:cNvPicPr>
          <p:nvPr/>
        </p:nvPicPr>
        <p:blipFill>
          <a:blip r:embed="rId10"/>
          <a:stretch>
            <a:fillRect/>
          </a:stretch>
        </p:blipFill>
        <p:spPr>
          <a:xfrm>
            <a:off x="1481416" y="4456307"/>
            <a:ext cx="3343635" cy="1845881"/>
          </a:xfrm>
          <a:prstGeom prst="rect">
            <a:avLst/>
          </a:prstGeom>
        </p:spPr>
      </p:pic>
      <p:pic>
        <p:nvPicPr>
          <p:cNvPr id="20" name="Picture 19"/>
          <p:cNvPicPr>
            <a:picLocks noChangeAspect="1"/>
          </p:cNvPicPr>
          <p:nvPr/>
        </p:nvPicPr>
        <p:blipFill>
          <a:blip r:embed="rId11"/>
          <a:stretch>
            <a:fillRect/>
          </a:stretch>
        </p:blipFill>
        <p:spPr>
          <a:xfrm>
            <a:off x="1481416" y="4000561"/>
            <a:ext cx="4286250" cy="2447925"/>
          </a:xfrm>
          <a:prstGeom prst="rect">
            <a:avLst/>
          </a:prstGeom>
        </p:spPr>
      </p:pic>
      <p:pic>
        <p:nvPicPr>
          <p:cNvPr id="22" name="Picture 21"/>
          <p:cNvPicPr>
            <a:picLocks noChangeAspect="1"/>
          </p:cNvPicPr>
          <p:nvPr/>
        </p:nvPicPr>
        <p:blipFill>
          <a:blip r:embed="rId12"/>
          <a:stretch>
            <a:fillRect/>
          </a:stretch>
        </p:blipFill>
        <p:spPr>
          <a:xfrm>
            <a:off x="9050994" y="943036"/>
            <a:ext cx="2905125" cy="5505450"/>
          </a:xfrm>
          <a:prstGeom prst="rect">
            <a:avLst/>
          </a:prstGeom>
          <a:ln w="28575">
            <a:solidFill>
              <a:schemeClr val="accent1">
                <a:lumMod val="50000"/>
              </a:schemeClr>
            </a:solidFill>
          </a:ln>
        </p:spPr>
      </p:pic>
      <p:cxnSp>
        <p:nvCxnSpPr>
          <p:cNvPr id="25" name="Straight Connector 24"/>
          <p:cNvCxnSpPr/>
          <p:nvPr/>
        </p:nvCxnSpPr>
        <p:spPr>
          <a:xfrm>
            <a:off x="10439400" y="2286000"/>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441608" y="6069106"/>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3"/>
          <a:stretch>
            <a:fillRect/>
          </a:stretch>
        </p:blipFill>
        <p:spPr>
          <a:xfrm>
            <a:off x="312081" y="950373"/>
            <a:ext cx="7244930" cy="5629336"/>
          </a:xfrm>
          <a:prstGeom prst="rect">
            <a:avLst/>
          </a:prstGeom>
        </p:spPr>
      </p:pic>
      <p:pic>
        <p:nvPicPr>
          <p:cNvPr id="28" name="Picture 27"/>
          <p:cNvPicPr>
            <a:picLocks noChangeAspect="1"/>
          </p:cNvPicPr>
          <p:nvPr/>
        </p:nvPicPr>
        <p:blipFill>
          <a:blip r:embed="rId14"/>
          <a:stretch>
            <a:fillRect/>
          </a:stretch>
        </p:blipFill>
        <p:spPr>
          <a:xfrm>
            <a:off x="3419675" y="1157920"/>
            <a:ext cx="6040029" cy="5612247"/>
          </a:xfrm>
          <a:prstGeom prst="rect">
            <a:avLst/>
          </a:prstGeom>
        </p:spPr>
      </p:pic>
      <p:pic>
        <p:nvPicPr>
          <p:cNvPr id="29" name="Picture 28"/>
          <p:cNvPicPr>
            <a:picLocks noChangeAspect="1"/>
          </p:cNvPicPr>
          <p:nvPr/>
        </p:nvPicPr>
        <p:blipFill>
          <a:blip r:embed="rId15"/>
          <a:stretch>
            <a:fillRect/>
          </a:stretch>
        </p:blipFill>
        <p:spPr>
          <a:xfrm>
            <a:off x="687840" y="4451629"/>
            <a:ext cx="3810000" cy="1647825"/>
          </a:xfrm>
          <a:prstGeom prst="rect">
            <a:avLst/>
          </a:prstGeom>
        </p:spPr>
      </p:pic>
      <p:sp>
        <p:nvSpPr>
          <p:cNvPr id="21" name="Content Placeholder 3"/>
          <p:cNvSpPr txBox="1">
            <a:spLocks/>
          </p:cNvSpPr>
          <p:nvPr/>
        </p:nvSpPr>
        <p:spPr>
          <a:xfrm>
            <a:off x="1278552" y="1957316"/>
            <a:ext cx="9429424" cy="3283566"/>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2 new requirements for the “hold” case for speed setting input buttons</a:t>
            </a:r>
          </a:p>
          <a:p>
            <a:r>
              <a:rPr lang="en-US" sz="2000" dirty="0"/>
              <a:t>Added 5 test cases to the original 14 requirements based test cases </a:t>
            </a:r>
          </a:p>
          <a:p>
            <a:pPr lvl="1"/>
            <a:r>
              <a:rPr lang="en-US" sz="1600" dirty="0"/>
              <a:t>3 test cases for the 2 new requirements</a:t>
            </a:r>
          </a:p>
          <a:p>
            <a:pPr lvl="1"/>
            <a:r>
              <a:rPr lang="en-US" sz="1600" dirty="0"/>
              <a:t>2 test cases for the missing test cases for the vehicle speed exist conditions</a:t>
            </a:r>
          </a:p>
          <a:p>
            <a:r>
              <a:rPr lang="en-US" sz="2000" dirty="0"/>
              <a:t>4/5 new functional test cases pass</a:t>
            </a:r>
          </a:p>
          <a:p>
            <a:pPr lvl="1"/>
            <a:r>
              <a:rPr lang="en-US" sz="1600" dirty="0"/>
              <a:t>Failed test case showed overshoot beyond target speed limits</a:t>
            </a:r>
          </a:p>
          <a:p>
            <a:pPr lvl="1"/>
            <a:r>
              <a:rPr lang="en-US" sz="1600" dirty="0"/>
              <a:t>Coverage analysis highlighted transitions with design errors</a:t>
            </a:r>
          </a:p>
          <a:p>
            <a:pPr lvl="1"/>
            <a:r>
              <a:rPr lang="en-US" sz="1600" dirty="0"/>
              <a:t>Fixed comparison operators, (&lt;) </a:t>
            </a:r>
            <a:r>
              <a:rPr lang="en-US" sz="1600" dirty="0">
                <a:sym typeface="Wingdings" panose="05000000000000000000" pitchFamily="2" charset="2"/>
              </a:rPr>
              <a:t> (&lt;=),</a:t>
            </a:r>
            <a:r>
              <a:rPr lang="en-US" sz="1600" dirty="0"/>
              <a:t> and (&gt;) </a:t>
            </a:r>
            <a:r>
              <a:rPr lang="en-US" sz="1600" dirty="0">
                <a:sym typeface="Wingdings" panose="05000000000000000000" pitchFamily="2" charset="2"/>
              </a:rPr>
              <a:t> </a:t>
            </a:r>
            <a:r>
              <a:rPr lang="en-US" sz="1600" dirty="0"/>
              <a:t>(&gt;=)</a:t>
            </a:r>
          </a:p>
          <a:p>
            <a:r>
              <a:rPr lang="en-US" sz="2000" b="1" dirty="0"/>
              <a:t>Now all (19) functional test cases pass with 100% model coverage!</a:t>
            </a:r>
          </a:p>
        </p:txBody>
      </p:sp>
    </p:spTree>
    <p:custDataLst>
      <p:tags r:id="rId1"/>
    </p:custDataLst>
    <p:extLst>
      <p:ext uri="{BB962C8B-B14F-4D97-AF65-F5344CB8AC3E}">
        <p14:creationId xmlns:p14="http://schemas.microsoft.com/office/powerpoint/2010/main" val="584342347"/>
      </p:ext>
    </p:extLst>
  </p:cSld>
  <p:clrMapOvr>
    <a:masterClrMapping/>
  </p:clrMapOvr>
  <mc:AlternateContent xmlns:mc="http://schemas.openxmlformats.org/markup-compatibility/2006" xmlns:p14="http://schemas.microsoft.com/office/powerpoint/2010/main">
    <mc:Choice Requires="p14">
      <p:transition spd="slow" p14:dur="2000" advTm="58873"/>
    </mc:Choice>
    <mc:Fallback xmlns="">
      <p:transition spd="slow" advTm="588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Generating Functional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719532FF-408B-4D5E-A888-96488F79C52F}"/>
              </a:ext>
            </a:extLst>
          </p:cNvPr>
          <p:cNvPicPr>
            <a:picLocks noChangeAspect="1"/>
          </p:cNvPicPr>
          <p:nvPr/>
        </p:nvPicPr>
        <p:blipFill>
          <a:blip r:embed="rId4"/>
          <a:stretch>
            <a:fillRect/>
          </a:stretch>
        </p:blipFill>
        <p:spPr>
          <a:xfrm>
            <a:off x="183763" y="1016348"/>
            <a:ext cx="4339408" cy="4114800"/>
          </a:xfrm>
          <a:prstGeom prst="rect">
            <a:avLst/>
          </a:prstGeom>
        </p:spPr>
      </p:pic>
      <p:pic>
        <p:nvPicPr>
          <p:cNvPr id="5" name="Picture 4">
            <a:extLst>
              <a:ext uri="{FF2B5EF4-FFF2-40B4-BE49-F238E27FC236}">
                <a16:creationId xmlns:a16="http://schemas.microsoft.com/office/drawing/2014/main" id="{CD30E700-1B3D-412B-9F62-9888339AB888}"/>
              </a:ext>
            </a:extLst>
          </p:cNvPr>
          <p:cNvPicPr>
            <a:picLocks noChangeAspect="1"/>
          </p:cNvPicPr>
          <p:nvPr/>
        </p:nvPicPr>
        <p:blipFill>
          <a:blip r:embed="rId5"/>
          <a:stretch>
            <a:fillRect/>
          </a:stretch>
        </p:blipFill>
        <p:spPr>
          <a:xfrm>
            <a:off x="1447800" y="3714616"/>
            <a:ext cx="7232007" cy="3086367"/>
          </a:xfrm>
          <a:prstGeom prst="rect">
            <a:avLst/>
          </a:prstGeom>
        </p:spPr>
      </p:pic>
      <p:pic>
        <p:nvPicPr>
          <p:cNvPr id="7" name="Picture 6">
            <a:extLst>
              <a:ext uri="{FF2B5EF4-FFF2-40B4-BE49-F238E27FC236}">
                <a16:creationId xmlns:a16="http://schemas.microsoft.com/office/drawing/2014/main" id="{CFF66609-3DF1-42FC-912F-3159F72C2629}"/>
              </a:ext>
            </a:extLst>
          </p:cNvPr>
          <p:cNvPicPr>
            <a:picLocks noChangeAspect="1"/>
          </p:cNvPicPr>
          <p:nvPr/>
        </p:nvPicPr>
        <p:blipFill>
          <a:blip r:embed="rId6"/>
          <a:stretch>
            <a:fillRect/>
          </a:stretch>
        </p:blipFill>
        <p:spPr>
          <a:xfrm>
            <a:off x="4672093" y="1016348"/>
            <a:ext cx="7336144" cy="3498635"/>
          </a:xfrm>
          <a:prstGeom prst="rect">
            <a:avLst/>
          </a:prstGeom>
        </p:spPr>
      </p:pic>
      <p:pic>
        <p:nvPicPr>
          <p:cNvPr id="8" name="Picture 7">
            <a:extLst>
              <a:ext uri="{FF2B5EF4-FFF2-40B4-BE49-F238E27FC236}">
                <a16:creationId xmlns:a16="http://schemas.microsoft.com/office/drawing/2014/main" id="{1064E141-9C68-4C79-B32B-06D992142231}"/>
              </a:ext>
            </a:extLst>
          </p:cNvPr>
          <p:cNvPicPr>
            <a:picLocks noChangeAspect="1"/>
          </p:cNvPicPr>
          <p:nvPr/>
        </p:nvPicPr>
        <p:blipFill>
          <a:blip r:embed="rId7"/>
          <a:stretch>
            <a:fillRect/>
          </a:stretch>
        </p:blipFill>
        <p:spPr>
          <a:xfrm>
            <a:off x="9014206" y="4823950"/>
            <a:ext cx="2758679" cy="1546994"/>
          </a:xfrm>
          <a:prstGeom prst="rect">
            <a:avLst/>
          </a:prstGeom>
        </p:spPr>
      </p:pic>
      <p:pic>
        <p:nvPicPr>
          <p:cNvPr id="10" name="Picture 9">
            <a:extLst>
              <a:ext uri="{FF2B5EF4-FFF2-40B4-BE49-F238E27FC236}">
                <a16:creationId xmlns:a16="http://schemas.microsoft.com/office/drawing/2014/main" id="{0BF001B5-4905-49F9-ACFF-9A11D0BC14E2}"/>
              </a:ext>
            </a:extLst>
          </p:cNvPr>
          <p:cNvPicPr>
            <a:picLocks noChangeAspect="1"/>
          </p:cNvPicPr>
          <p:nvPr/>
        </p:nvPicPr>
        <p:blipFill>
          <a:blip r:embed="rId8"/>
          <a:stretch>
            <a:fillRect/>
          </a:stretch>
        </p:blipFill>
        <p:spPr>
          <a:xfrm>
            <a:off x="419115" y="2845412"/>
            <a:ext cx="3314987" cy="3711262"/>
          </a:xfrm>
          <a:prstGeom prst="rect">
            <a:avLst/>
          </a:prstGeom>
        </p:spPr>
      </p:pic>
      <p:pic>
        <p:nvPicPr>
          <p:cNvPr id="11" name="Picture 10">
            <a:extLst>
              <a:ext uri="{FF2B5EF4-FFF2-40B4-BE49-F238E27FC236}">
                <a16:creationId xmlns:a16="http://schemas.microsoft.com/office/drawing/2014/main" id="{B2174876-7DCC-4049-867F-293ED4E35D86}"/>
              </a:ext>
            </a:extLst>
          </p:cNvPr>
          <p:cNvPicPr>
            <a:picLocks noChangeAspect="1"/>
          </p:cNvPicPr>
          <p:nvPr/>
        </p:nvPicPr>
        <p:blipFill>
          <a:blip r:embed="rId9"/>
          <a:stretch>
            <a:fillRect/>
          </a:stretch>
        </p:blipFill>
        <p:spPr>
          <a:xfrm>
            <a:off x="5730611" y="4212559"/>
            <a:ext cx="5898391" cy="2438611"/>
          </a:xfrm>
          <a:prstGeom prst="rect">
            <a:avLst/>
          </a:prstGeom>
        </p:spPr>
      </p:pic>
    </p:spTree>
    <p:custDataLst>
      <p:tags r:id="rId1"/>
    </p:custDataLst>
    <p:extLst>
      <p:ext uri="{BB962C8B-B14F-4D97-AF65-F5344CB8AC3E}">
        <p14:creationId xmlns:p14="http://schemas.microsoft.com/office/powerpoint/2010/main" val="2644866100"/>
      </p:ext>
    </p:extLst>
  </p:cSld>
  <p:clrMapOvr>
    <a:masterClrMapping/>
  </p:clrMapOvr>
  <mc:AlternateContent xmlns:mc="http://schemas.openxmlformats.org/markup-compatibility/2006" xmlns:p14="http://schemas.microsoft.com/office/powerpoint/2010/main">
    <mc:Choice Requires="p14">
      <p:transition spd="slow" p14:dur="2000" advTm="29206"/>
    </mc:Choice>
    <mc:Fallback xmlns="">
      <p:transition spd="slow" advTm="292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22" name="Picture 21"/>
          <p:cNvPicPr>
            <a:picLocks noChangeAspect="1"/>
          </p:cNvPicPr>
          <p:nvPr/>
        </p:nvPicPr>
        <p:blipFill>
          <a:blip r:embed="rId3"/>
          <a:stretch>
            <a:fillRect/>
          </a:stretch>
        </p:blipFill>
        <p:spPr>
          <a:xfrm>
            <a:off x="8072664" y="1066800"/>
            <a:ext cx="2598897" cy="4925123"/>
          </a:xfrm>
          <a:prstGeom prst="rect">
            <a:avLst/>
          </a:prstGeom>
          <a:ln w="28575">
            <a:noFill/>
          </a:ln>
          <a:effectLst>
            <a:outerShdw blurRad="50800" dist="38100" dir="2700000" algn="tl" rotWithShape="0">
              <a:prstClr val="black">
                <a:alpha val="40000"/>
              </a:prstClr>
            </a:outerShdw>
          </a:effectLst>
        </p:spPr>
      </p:pic>
      <p:pic>
        <p:nvPicPr>
          <p:cNvPr id="1026" name="Picture 2" descr="C:\Users\colosky\AppData\Local\Temp\SNAGHTML229e8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51993"/>
            <a:ext cx="6651025" cy="48202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268335" y="4477805"/>
            <a:ext cx="3697224" cy="2111526"/>
          </a:xfrm>
          <a:prstGeom prst="rect">
            <a:avLst/>
          </a:prstGeom>
        </p:spPr>
      </p:pic>
      <p:cxnSp>
        <p:nvCxnSpPr>
          <p:cNvPr id="25" name="Straight Connector 24"/>
          <p:cNvCxnSpPr/>
          <p:nvPr/>
        </p:nvCxnSpPr>
        <p:spPr>
          <a:xfrm>
            <a:off x="5325196" y="2008632"/>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288620" y="5184648"/>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Striped Right Arrow 3"/>
          <p:cNvSpPr/>
          <p:nvPr/>
        </p:nvSpPr>
        <p:spPr>
          <a:xfrm>
            <a:off x="7137513" y="3360420"/>
            <a:ext cx="1320687" cy="533400"/>
          </a:xfrm>
          <a:prstGeom prst="stripedRightArrow">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30939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solidFill>
                  <a:srgbClr val="D26E00"/>
                </a:solidFill>
              </a:rPr>
              <a:t>Does the implementation pass all functional requirements?</a:t>
            </a:r>
          </a:p>
          <a:p>
            <a:pPr fontAlgn="base"/>
            <a:r>
              <a:rPr lang="en-US" sz="2800" dirty="0">
                <a:solidFill>
                  <a:srgbClr val="D26E00"/>
                </a:solidFill>
              </a:rPr>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639900921"/>
      </p:ext>
    </p:extLst>
  </p:cSld>
  <p:clrMapOvr>
    <a:masterClrMapping/>
  </p:clrMapOvr>
  <mc:AlternateContent xmlns:mc="http://schemas.openxmlformats.org/markup-compatibility/2006" xmlns:p14="http://schemas.microsoft.com/office/powerpoint/2010/main">
    <mc:Choice Requires="p14">
      <p:transition spd="slow" p14:dur="2000" advTm="5578"/>
    </mc:Choice>
    <mc:Fallback xmlns="">
      <p:transition spd="slow" advTm="55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008000"/>
                                        </p:clrVal>
                                      </p:to>
                                    </p:set>
                                    <p:set>
                                      <p:cBhvr>
                                        <p:cTn id="7" dur="500" fill="hold"/>
                                        <p:tgtEl>
                                          <p:spTgt spid="6">
                                            <p:txEl>
                                              <p:pRg st="6" end="6"/>
                                            </p:txEl>
                                          </p:spTgt>
                                        </p:tgtEl>
                                        <p:attrNameLst>
                                          <p:attrName>fillcolor</p:attrName>
                                        </p:attrNameLst>
                                      </p:cBhvr>
                                      <p:to>
                                        <p:clrVal>
                                          <a:srgbClr val="008000"/>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008000"/>
                                        </p:clrVal>
                                      </p:to>
                                    </p:set>
                                    <p:set>
                                      <p:cBhvr>
                                        <p:cTn id="13" dur="500" fill="hold"/>
                                        <p:tgtEl>
                                          <p:spTgt spid="6">
                                            <p:txEl>
                                              <p:pRg st="7" end="7"/>
                                            </p:txEl>
                                          </p:spTgt>
                                        </p:tgtEl>
                                        <p:attrNameLst>
                                          <p:attrName>fillcolor</p:attrName>
                                        </p:attrNameLst>
                                      </p:cBhvr>
                                      <p:to>
                                        <p:clrVal>
                                          <a:srgbClr val="008000"/>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62381797"/>
      </p:ext>
    </p:extLst>
  </p:cSld>
  <p:clrMapOvr>
    <a:masterClrMapping/>
  </p:clrMapOvr>
  <mc:AlternateContent xmlns:mc="http://schemas.openxmlformats.org/markup-compatibility/2006" xmlns:p14="http://schemas.microsoft.com/office/powerpoint/2010/main">
    <mc:Choice Requires="p14">
      <p:transition spd="slow" p14:dur="2000" advTm="4598"/>
    </mc:Choice>
    <mc:Fallback xmlns="">
      <p:transition spd="slow" advTm="4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D27809"/>
                                        </p:clrVal>
                                      </p:to>
                                    </p:set>
                                    <p:set>
                                      <p:cBhvr>
                                        <p:cTn id="7" dur="500" fill="hold"/>
                                        <p:tgtEl>
                                          <p:spTgt spid="6">
                                            <p:txEl>
                                              <p:pRg st="8" end="8"/>
                                            </p:txEl>
                                          </p:spTgt>
                                        </p:tgtEl>
                                        <p:attrNameLst>
                                          <p:attrName>fillcolor</p:attrName>
                                        </p:attrNameLst>
                                      </p:cBhvr>
                                      <p:to>
                                        <p:clrVal>
                                          <a:srgbClr val="D27809"/>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333" y="2226731"/>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332"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333"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333" y="2226734"/>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9391" y="2218267"/>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411891"/>
            <a:ext cx="8077200" cy="990600"/>
          </a:xfrm>
        </p:spPr>
        <p:txBody>
          <a:bodyPr/>
          <a:lstStyle/>
          <a:p>
            <a:r>
              <a:rPr lang="en-US" dirty="0">
                <a:solidFill>
                  <a:srgbClr val="993200"/>
                </a:solidFill>
              </a:rPr>
              <a:t>Equivalence Testing: </a:t>
            </a:r>
            <a:br>
              <a:rPr lang="en-US" dirty="0">
                <a:solidFill>
                  <a:srgbClr val="993200"/>
                </a:solidFill>
              </a:rPr>
            </a:br>
            <a:r>
              <a:rPr lang="en-US" dirty="0">
                <a:solidFill>
                  <a:srgbClr val="993200"/>
                </a:solidFill>
              </a:rPr>
              <a:t>Model </a:t>
            </a:r>
            <a:r>
              <a:rPr lang="en-US" dirty="0" err="1">
                <a:solidFill>
                  <a:srgbClr val="993200"/>
                </a:solidFill>
              </a:rPr>
              <a:t>vs</a:t>
            </a:r>
            <a:r>
              <a:rPr lang="en-US" dirty="0">
                <a:solidFill>
                  <a:srgbClr val="993200"/>
                </a:solidFill>
              </a:rPr>
              <a:t> SIL or PIL Mode Testing</a:t>
            </a:r>
          </a:p>
        </p:txBody>
      </p:sp>
      <p:sp>
        <p:nvSpPr>
          <p:cNvPr id="9" name="TextBox 8"/>
          <p:cNvSpPr txBox="1"/>
          <p:nvPr/>
        </p:nvSpPr>
        <p:spPr>
          <a:xfrm>
            <a:off x="2667000" y="2501736"/>
            <a:ext cx="14478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Model</a:t>
            </a:r>
          </a:p>
          <a:p>
            <a:pPr algn="ctr"/>
            <a:r>
              <a:rPr lang="en-US" sz="1600" i="1" dirty="0">
                <a:solidFill>
                  <a:schemeClr val="tx1">
                    <a:lumMod val="65000"/>
                    <a:lumOff val="35000"/>
                  </a:schemeClr>
                </a:solidFill>
                <a:latin typeface="Arial" pitchFamily="34" charset="0"/>
                <a:cs typeface="Arial" pitchFamily="34" charset="0"/>
              </a:rPr>
              <a:t>Testing</a:t>
            </a:r>
          </a:p>
        </p:txBody>
      </p:sp>
      <p:sp>
        <p:nvSpPr>
          <p:cNvPr id="12" name="TextBox 11"/>
          <p:cNvSpPr txBox="1"/>
          <p:nvPr/>
        </p:nvSpPr>
        <p:spPr>
          <a:xfrm>
            <a:off x="7467600" y="2501736"/>
            <a:ext cx="17526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SIL or PIL</a:t>
            </a:r>
          </a:p>
          <a:p>
            <a:pPr algn="ctr"/>
            <a:r>
              <a:rPr lang="en-US" sz="1600" i="1" dirty="0">
                <a:solidFill>
                  <a:schemeClr val="tx1">
                    <a:lumMod val="65000"/>
                    <a:lumOff val="35000"/>
                  </a:schemeClr>
                </a:solidFill>
                <a:latin typeface="Arial" pitchFamily="34" charset="0"/>
                <a:cs typeface="Arial" pitchFamily="34" charset="0"/>
              </a:rPr>
              <a:t>Mode Testing</a:t>
            </a:r>
          </a:p>
        </p:txBody>
      </p:sp>
      <p:sp>
        <p:nvSpPr>
          <p:cNvPr id="13" name="TextBox 12"/>
          <p:cNvSpPr txBox="1"/>
          <p:nvPr/>
        </p:nvSpPr>
        <p:spPr>
          <a:xfrm>
            <a:off x="4823874" y="1902024"/>
            <a:ext cx="2315655"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Arial" pitchFamily="34" charset="0"/>
                <a:cs typeface="Arial" pitchFamily="34" charset="0"/>
              </a:rPr>
              <a:t>Model Coverage</a:t>
            </a:r>
            <a:r>
              <a:rPr lang="en-US" sz="1200" i="1" dirty="0">
                <a:solidFill>
                  <a:schemeClr val="tx1">
                    <a:lumMod val="65000"/>
                    <a:lumOff val="35000"/>
                  </a:schemeClr>
                </a:solidFill>
                <a:latin typeface="Arial" pitchFamily="34" charset="0"/>
                <a:cs typeface="Arial" pitchFamily="34" charset="0"/>
                <a:sym typeface="Wingdings" panose="05000000000000000000" pitchFamily="2" charset="2"/>
              </a:rPr>
              <a:t> 100%</a:t>
            </a:r>
            <a:endParaRPr lang="en-US" sz="1200" i="1" dirty="0">
              <a:solidFill>
                <a:schemeClr val="tx1">
                  <a:lumMod val="65000"/>
                  <a:lumOff val="35000"/>
                </a:schemeClr>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FE33EB1D-2F0C-43B9-B343-E5830E5B10DA}"/>
              </a:ext>
            </a:extLst>
          </p:cNvPr>
          <p:cNvSpPr txBox="1"/>
          <p:nvPr/>
        </p:nvSpPr>
        <p:spPr>
          <a:xfrm>
            <a:off x="4823875" y="5562600"/>
            <a:ext cx="2186526" cy="430887"/>
          </a:xfrm>
          <a:prstGeom prst="rect">
            <a:avLst/>
          </a:prstGeom>
          <a:noFill/>
        </p:spPr>
        <p:txBody>
          <a:bodyPr wrap="square" rtlCol="0">
            <a:spAutoFit/>
          </a:bodyPr>
          <a:lstStyle/>
          <a:p>
            <a:pPr algn="ctr"/>
            <a:r>
              <a:rPr lang="en-US" sz="1100" i="1" dirty="0">
                <a:solidFill>
                  <a:schemeClr val="tx1">
                    <a:lumMod val="65000"/>
                    <a:lumOff val="35000"/>
                  </a:schemeClr>
                </a:solidFill>
                <a:latin typeface="Arial" pitchFamily="34" charset="0"/>
                <a:cs typeface="Arial" pitchFamily="34" charset="0"/>
              </a:rPr>
              <a:t>Model to Code </a:t>
            </a:r>
          </a:p>
          <a:p>
            <a:pPr algn="ctr"/>
            <a:r>
              <a:rPr lang="en-US" sz="1100" i="1" dirty="0">
                <a:solidFill>
                  <a:schemeClr val="tx1">
                    <a:lumMod val="65000"/>
                    <a:lumOff val="35000"/>
                  </a:schemeClr>
                </a:solidFill>
                <a:latin typeface="Arial" pitchFamily="34" charset="0"/>
                <a:cs typeface="Arial" pitchFamily="34" charset="0"/>
              </a:rPr>
              <a:t>Coverage Comparison</a:t>
            </a:r>
          </a:p>
        </p:txBody>
      </p:sp>
    </p:spTree>
    <p:custDataLst>
      <p:tags r:id="rId1"/>
    </p:custDataLst>
    <p:extLst>
      <p:ext uri="{BB962C8B-B14F-4D97-AF65-F5344CB8AC3E}">
        <p14:creationId xmlns:p14="http://schemas.microsoft.com/office/powerpoint/2010/main" val="810811573"/>
      </p:ext>
    </p:extLst>
  </p:cSld>
  <p:clrMapOvr>
    <a:masterClrMapping/>
  </p:clrMapOvr>
  <mc:AlternateContent xmlns:mc="http://schemas.openxmlformats.org/markup-compatibility/2006" xmlns:p14="http://schemas.microsoft.com/office/powerpoint/2010/main">
    <mc:Choice Requires="p14">
      <p:transition spd="slow" p14:dur="2000" advTm="18897"/>
    </mc:Choice>
    <mc:Fallback xmlns="">
      <p:transition spd="slow" advTm="188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5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71" y="346946"/>
            <a:ext cx="8534400" cy="990600"/>
          </a:xfrm>
        </p:spPr>
        <p:txBody>
          <a:bodyPr/>
          <a:lstStyle/>
          <a:p>
            <a:r>
              <a:rPr lang="en-US" dirty="0"/>
              <a:t>Test Vector Generation for Equivalence Testing:</a:t>
            </a:r>
            <a:br>
              <a:rPr lang="en-US" dirty="0"/>
            </a:br>
            <a:r>
              <a:rPr lang="en-US" dirty="0"/>
              <a:t>Adding to Requirements Based Test Coverage</a:t>
            </a:r>
          </a:p>
        </p:txBody>
      </p:sp>
      <p:pic>
        <p:nvPicPr>
          <p:cNvPr id="4098" name="Picture 2" descr="C:\Users\colosky\AppData\Local\Temp\SNAGHTML1a8416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1519237"/>
            <a:ext cx="6096000" cy="4781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colosky\AppData\Local\Temp\SNAGHTML1a8587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830" y="4648201"/>
            <a:ext cx="5790621" cy="19257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colosky\AppData\Local\Temp\SNAGHTML1a88acd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1958892"/>
            <a:ext cx="3613794" cy="43723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colosky\AppData\Local\Temp\SNAGHTML1a89b44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524000"/>
            <a:ext cx="4984427" cy="36716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colosky\AppData\Local\Temp\SNAGHTML1a8c2e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5819" y="4964449"/>
            <a:ext cx="69627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colosky\AppData\Local\Temp\SNAGHTML1a90cc7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4466" y="1519237"/>
            <a:ext cx="5684128" cy="3446440"/>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3"/>
          <p:cNvSpPr txBox="1">
            <a:spLocks/>
          </p:cNvSpPr>
          <p:nvPr/>
        </p:nvSpPr>
        <p:spPr>
          <a:xfrm>
            <a:off x="2209800" y="2971800"/>
            <a:ext cx="8458200" cy="167640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Collected coverage for the original 14 requirements based test cases</a:t>
            </a:r>
          </a:p>
          <a:p>
            <a:r>
              <a:rPr lang="en-US" sz="2000" dirty="0"/>
              <a:t>Created test cases for missing coverage</a:t>
            </a:r>
          </a:p>
          <a:p>
            <a:r>
              <a:rPr lang="en-US" sz="2000" dirty="0"/>
              <a:t>Ran original plus generated test cases to achieve 100% coverage</a:t>
            </a:r>
          </a:p>
          <a:p>
            <a:r>
              <a:rPr lang="en-US" sz="2000" dirty="0"/>
              <a:t>Ready for model/code equivalence testing</a:t>
            </a:r>
          </a:p>
        </p:txBody>
      </p:sp>
      <p:sp>
        <p:nvSpPr>
          <p:cNvPr id="21" name="Rectangle: Rounded Corners 20"/>
          <p:cNvSpPr/>
          <p:nvPr/>
        </p:nvSpPr>
        <p:spPr>
          <a:xfrm>
            <a:off x="1171312" y="2572633"/>
            <a:ext cx="896970" cy="234485"/>
          </a:xfrm>
          <a:prstGeom prst="roundRect">
            <a:avLst/>
          </a:prstGeom>
          <a:noFill/>
          <a:ln>
            <a:solidFill>
              <a:srgbClr val="00B0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117526256"/>
      </p:ext>
    </p:extLst>
  </p:cSld>
  <p:clrMapOvr>
    <a:masterClrMapping/>
  </p:clrMapOvr>
  <mc:AlternateContent xmlns:mc="http://schemas.openxmlformats.org/markup-compatibility/2006" xmlns:p14="http://schemas.microsoft.com/office/powerpoint/2010/main">
    <mc:Choice Requires="p14">
      <p:transition spd="slow" p14:dur="2000" advTm="31138"/>
    </mc:Choice>
    <mc:Fallback xmlns="">
      <p:transition spd="slow" advTm="311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10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10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colosky\AppData\Local\Temp\SNAGHTML1a90cc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1" y="2057399"/>
            <a:ext cx="5770061" cy="34985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colosky\AppData\Local\Temp\SNAGHTML1a93b87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219683"/>
            <a:ext cx="48482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colosky\AppData\Local\Temp\SNAGHTML1a94b3c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1295" y="3705055"/>
            <a:ext cx="3571875" cy="247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24486"/>
            <a:ext cx="10769600" cy="990600"/>
          </a:xfrm>
        </p:spPr>
        <p:txBody>
          <a:bodyPr/>
          <a:lstStyle/>
          <a:p>
            <a:r>
              <a:rPr lang="en-US" dirty="0"/>
              <a:t>Code Equivalence Check Results:</a:t>
            </a:r>
            <a:br>
              <a:rPr lang="en-US" dirty="0"/>
            </a:br>
            <a:r>
              <a:rPr lang="en-US" dirty="0"/>
              <a:t>Model vs Code</a:t>
            </a:r>
          </a:p>
        </p:txBody>
      </p:sp>
      <p:pic>
        <p:nvPicPr>
          <p:cNvPr id="5" name="Picture 4"/>
          <p:cNvPicPr>
            <a:picLocks noChangeAspect="1"/>
          </p:cNvPicPr>
          <p:nvPr/>
        </p:nvPicPr>
        <p:blipFill>
          <a:blip r:embed="rId7"/>
          <a:stretch>
            <a:fillRect/>
          </a:stretch>
        </p:blipFill>
        <p:spPr>
          <a:xfrm>
            <a:off x="5148410" y="1274877"/>
            <a:ext cx="6792398" cy="1238273"/>
          </a:xfrm>
          <a:prstGeom prst="rect">
            <a:avLst/>
          </a:prstGeom>
        </p:spPr>
      </p:pic>
      <p:pic>
        <p:nvPicPr>
          <p:cNvPr id="6" name="Picture 5"/>
          <p:cNvPicPr>
            <a:picLocks noChangeAspect="1"/>
          </p:cNvPicPr>
          <p:nvPr/>
        </p:nvPicPr>
        <p:blipFill>
          <a:blip r:embed="rId8"/>
          <a:stretch>
            <a:fillRect/>
          </a:stretch>
        </p:blipFill>
        <p:spPr>
          <a:xfrm>
            <a:off x="5148410" y="2815499"/>
            <a:ext cx="6792398" cy="3339477"/>
          </a:xfrm>
          <a:prstGeom prst="rect">
            <a:avLst/>
          </a:prstGeom>
        </p:spPr>
      </p:pic>
      <p:pic>
        <p:nvPicPr>
          <p:cNvPr id="4" name="Picture 3"/>
          <p:cNvPicPr>
            <a:picLocks noChangeAspect="1"/>
          </p:cNvPicPr>
          <p:nvPr/>
        </p:nvPicPr>
        <p:blipFill>
          <a:blip r:embed="rId9"/>
          <a:stretch>
            <a:fillRect/>
          </a:stretch>
        </p:blipFill>
        <p:spPr>
          <a:xfrm>
            <a:off x="5867400" y="1066800"/>
            <a:ext cx="5837906" cy="5411781"/>
          </a:xfrm>
          <a:prstGeom prst="rect">
            <a:avLst/>
          </a:prstGeom>
        </p:spPr>
      </p:pic>
      <p:sp>
        <p:nvSpPr>
          <p:cNvPr id="15" name="Content Placeholder 3"/>
          <p:cNvSpPr txBox="1">
            <a:spLocks/>
          </p:cNvSpPr>
          <p:nvPr/>
        </p:nvSpPr>
        <p:spPr>
          <a:xfrm>
            <a:off x="2108744" y="2491894"/>
            <a:ext cx="8991600" cy="245141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Started with 100% model coverage test vectors and test harness</a:t>
            </a:r>
          </a:p>
          <a:p>
            <a:r>
              <a:rPr lang="en-US" sz="2000" dirty="0"/>
              <a:t>Configured harness component to run in SIL mode</a:t>
            </a:r>
          </a:p>
          <a:p>
            <a:r>
              <a:rPr lang="en-US" sz="2000" dirty="0"/>
              <a:t>Collected code coverage by executing 100% model coverage test vectors</a:t>
            </a:r>
          </a:p>
          <a:p>
            <a:r>
              <a:rPr lang="en-US" sz="2000" dirty="0"/>
              <a:t>Verified SIL component outputs match expected functional behavior</a:t>
            </a:r>
          </a:p>
          <a:p>
            <a:r>
              <a:rPr lang="en-US" sz="2000" dirty="0"/>
              <a:t>Analyzed code coverage differences for possible unintended functionality due to code generation</a:t>
            </a:r>
          </a:p>
        </p:txBody>
      </p:sp>
    </p:spTree>
    <p:custDataLst>
      <p:tags r:id="rId1"/>
    </p:custDataLst>
    <p:extLst>
      <p:ext uri="{BB962C8B-B14F-4D97-AF65-F5344CB8AC3E}">
        <p14:creationId xmlns:p14="http://schemas.microsoft.com/office/powerpoint/2010/main" val="1561222632"/>
      </p:ext>
    </p:extLst>
  </p:cSld>
  <p:clrMapOvr>
    <a:masterClrMapping/>
  </p:clrMapOvr>
  <mc:AlternateContent xmlns:mc="http://schemas.openxmlformats.org/markup-compatibility/2006" xmlns:p14="http://schemas.microsoft.com/office/powerpoint/2010/main">
    <mc:Choice Requires="p14">
      <p:transition spd="slow" p14:dur="2000" advTm="30171"/>
    </mc:Choice>
    <mc:Fallback xmlns="">
      <p:transition spd="slow" advTm="301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0" y="3103918"/>
            <a:ext cx="8001000" cy="3286125"/>
          </a:xfrm>
          <a:prstGeom prst="rect">
            <a:avLst/>
          </a:prstGeom>
        </p:spPr>
      </p:pic>
      <p:grpSp>
        <p:nvGrpSpPr>
          <p:cNvPr id="13" name="Group 12"/>
          <p:cNvGrpSpPr/>
          <p:nvPr/>
        </p:nvGrpSpPr>
        <p:grpSpPr>
          <a:xfrm>
            <a:off x="685800" y="1143001"/>
            <a:ext cx="3768760" cy="1295400"/>
            <a:chOff x="340749" y="2819402"/>
            <a:chExt cx="4141245" cy="1295400"/>
          </a:xfrm>
        </p:grpSpPr>
        <p:sp>
          <p:nvSpPr>
            <p:cNvPr id="14" name="TextBox 13"/>
            <p:cNvSpPr txBox="1"/>
            <p:nvPr/>
          </p:nvSpPr>
          <p:spPr>
            <a:xfrm>
              <a:off x="1237295" y="2876491"/>
              <a:ext cx="2371948" cy="400110"/>
            </a:xfrm>
            <a:prstGeom prst="rect">
              <a:avLst/>
            </a:prstGeom>
            <a:noFill/>
          </p:spPr>
          <p:txBody>
            <a:bodyPr wrap="none" rtlCol="0">
              <a:spAutoFit/>
            </a:bodyPr>
            <a:lstStyle/>
            <a:p>
              <a:pPr algn="ctr"/>
              <a:r>
                <a:rPr lang="en-US" sz="2000" b="1" dirty="0">
                  <a:solidFill>
                    <a:srgbClr val="0F5D3F"/>
                  </a:solidFill>
                  <a:latin typeface="Calibri" panose="020F0502020204030204" pitchFamily="34" charset="0"/>
                </a:rPr>
                <a:t>Model Verification</a:t>
              </a:r>
            </a:p>
          </p:txBody>
        </p:sp>
        <p:sp>
          <p:nvSpPr>
            <p:cNvPr id="16" name="Left Bracket 15"/>
            <p:cNvSpPr/>
            <p:nvPr/>
          </p:nvSpPr>
          <p:spPr>
            <a:xfrm rot="5400000">
              <a:off x="1763672" y="1396479"/>
              <a:ext cx="12954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8" name="Rectangle 14"/>
          <p:cNvSpPr>
            <a:spLocks noChangeArrowheads="1"/>
          </p:cNvSpPr>
          <p:nvPr/>
        </p:nvSpPr>
        <p:spPr bwMode="auto">
          <a:xfrm>
            <a:off x="228599" y="1930400"/>
            <a:ext cx="3586405" cy="1163395"/>
          </a:xfrm>
          <a:prstGeom prst="rect">
            <a:avLst/>
          </a:prstGeom>
          <a:solidFill>
            <a:schemeClr val="bg1"/>
          </a:solidFill>
          <a:ln w="19050">
            <a:solidFill>
              <a:srgbClr val="176338"/>
            </a:solid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a:cs typeface="Arial" pitchFamily="34" charset="0"/>
              </a:rPr>
              <a:t>Pressing </a:t>
            </a:r>
            <a:r>
              <a:rPr lang="de-DE" sz="1200" i="1" dirty="0">
                <a:cs typeface="Arial" pitchFamily="34" charset="0"/>
              </a:rPr>
              <a:t>play</a:t>
            </a:r>
            <a:r>
              <a:rPr lang="de-DE" sz="1200" dirty="0">
                <a:cs typeface="Arial" pitchFamily="34" charset="0"/>
              </a:rPr>
              <a:t> (Simulink) </a:t>
            </a:r>
          </a:p>
          <a:p>
            <a:pPr eaLnBrk="0" hangingPunct="0">
              <a:spcBef>
                <a:spcPct val="20000"/>
              </a:spcBef>
              <a:buClr>
                <a:srgbClr val="215383"/>
              </a:buClr>
              <a:buFont typeface="Wingdings" pitchFamily="2" charset="2"/>
              <a:buNone/>
            </a:pPr>
            <a:r>
              <a:rPr lang="de-DE" sz="1200" dirty="0">
                <a:cs typeface="Arial" pitchFamily="34" charset="0"/>
              </a:rPr>
              <a:t>Requirements linking/reporting (SL Reqs)</a:t>
            </a:r>
          </a:p>
          <a:p>
            <a:pPr eaLnBrk="0" hangingPunct="0">
              <a:spcBef>
                <a:spcPct val="20000"/>
              </a:spcBef>
              <a:buClr>
                <a:srgbClr val="215383"/>
              </a:buClr>
              <a:buFont typeface="Wingdings" pitchFamily="2" charset="2"/>
              <a:buNone/>
            </a:pPr>
            <a:r>
              <a:rPr lang="de-DE" sz="1200" dirty="0">
                <a:cs typeface="Arial" pitchFamily="34" charset="0"/>
              </a:rPr>
              <a:t>Test harness creation (SL Test)</a:t>
            </a:r>
          </a:p>
          <a:p>
            <a:pPr eaLnBrk="0" hangingPunct="0">
              <a:spcBef>
                <a:spcPct val="20000"/>
              </a:spcBef>
              <a:buClr>
                <a:srgbClr val="215383"/>
              </a:buClr>
            </a:pPr>
            <a:r>
              <a:rPr lang="de-DE" sz="1200" u="sng" dirty="0">
                <a:cs typeface="Arial" pitchFamily="34" charset="0"/>
              </a:rPr>
              <a:t>Test execution/reporting (SL Test)*</a:t>
            </a:r>
            <a:endParaRPr lang="en-US" sz="1200" u="sng" dirty="0">
              <a:cs typeface="Arial" pitchFamily="34" charset="0"/>
            </a:endParaRPr>
          </a:p>
          <a:p>
            <a:pPr eaLnBrk="0" hangingPunct="0">
              <a:spcBef>
                <a:spcPct val="20000"/>
              </a:spcBef>
              <a:buClr>
                <a:srgbClr val="215383"/>
              </a:buClr>
              <a:buFont typeface="Wingdings" pitchFamily="2" charset="2"/>
              <a:buNone/>
            </a:pPr>
            <a:r>
              <a:rPr lang="de-DE" sz="1200" u="sng" dirty="0">
                <a:cs typeface="Arial" pitchFamily="34" charset="0"/>
              </a:rPr>
              <a:t>Measure test case coverage on model (SL Cov)*</a:t>
            </a:r>
          </a:p>
        </p:txBody>
      </p:sp>
      <p:sp>
        <p:nvSpPr>
          <p:cNvPr id="83979" name="Rectangle 16"/>
          <p:cNvSpPr>
            <a:spLocks noChangeArrowheads="1"/>
          </p:cNvSpPr>
          <p:nvPr/>
        </p:nvSpPr>
        <p:spPr bwMode="auto">
          <a:xfrm>
            <a:off x="4114800" y="2286803"/>
            <a:ext cx="3581400" cy="720197"/>
          </a:xfrm>
          <a:prstGeom prst="rect">
            <a:avLst/>
          </a:prstGeom>
          <a:solidFill>
            <a:schemeClr val="bg1"/>
          </a:solidFill>
          <a:ln w="19050">
            <a:solidFill>
              <a:srgbClr val="176338"/>
            </a:solidFill>
            <a:miter lim="800000"/>
            <a:headEnd/>
            <a:tailEnd/>
          </a:ln>
        </p:spPr>
        <p:txBody>
          <a:bodyPr wrap="square">
            <a:spAutoFit/>
          </a:bodyPr>
          <a:lstStyle/>
          <a:p>
            <a:pPr>
              <a:spcBef>
                <a:spcPct val="20000"/>
              </a:spcBef>
              <a:buClr>
                <a:srgbClr val="215383"/>
              </a:buClr>
            </a:pPr>
            <a:r>
              <a:rPr lang="de-DE" sz="1200" u="sng" dirty="0">
                <a:cs typeface="Arial" pitchFamily="34" charset="0"/>
              </a:rPr>
              <a:t>Modeling standards compliance (SL Check)*</a:t>
            </a:r>
          </a:p>
          <a:p>
            <a:pPr>
              <a:spcBef>
                <a:spcPct val="20000"/>
              </a:spcBef>
              <a:buClr>
                <a:srgbClr val="215383"/>
              </a:buClr>
            </a:pPr>
            <a:r>
              <a:rPr lang="de-DE" sz="1200" dirty="0">
                <a:cs typeface="Arial" pitchFamily="34" charset="0"/>
              </a:rPr>
              <a:t>Finding dead logic, divide by zero (SLDV)</a:t>
            </a:r>
          </a:p>
          <a:p>
            <a:pPr>
              <a:spcBef>
                <a:spcPct val="20000"/>
              </a:spcBef>
              <a:buClr>
                <a:srgbClr val="215383"/>
              </a:buClr>
            </a:pPr>
            <a:r>
              <a:rPr lang="de-DE" sz="1200" dirty="0">
                <a:cs typeface="Arial" pitchFamily="34" charset="0"/>
              </a:rPr>
              <a:t>Prove model behavior compliance (SLDV)</a:t>
            </a:r>
          </a:p>
        </p:txBody>
      </p:sp>
      <p:sp>
        <p:nvSpPr>
          <p:cNvPr id="83980" name="Line 17"/>
          <p:cNvSpPr>
            <a:spLocks noChangeShapeType="1"/>
          </p:cNvSpPr>
          <p:nvPr/>
        </p:nvSpPr>
        <p:spPr bwMode="auto">
          <a:xfrm>
            <a:off x="990600" y="3093795"/>
            <a:ext cx="511107" cy="695922"/>
          </a:xfrm>
          <a:prstGeom prst="line">
            <a:avLst/>
          </a:prstGeom>
          <a:noFill/>
          <a:ln w="9525">
            <a:solidFill>
              <a:srgbClr val="176338"/>
            </a:solidFill>
            <a:round/>
            <a:headEnd type="oval" w="med" len="med"/>
            <a:tailEnd type="oval" w="med" len="med"/>
          </a:ln>
        </p:spPr>
        <p:txBody>
          <a:bodyPr/>
          <a:lstStyle/>
          <a:p>
            <a:endParaRPr lang="en-US" sz="900"/>
          </a:p>
        </p:txBody>
      </p:sp>
      <p:sp>
        <p:nvSpPr>
          <p:cNvPr id="83981" name="Line 19"/>
          <p:cNvSpPr>
            <a:spLocks noChangeShapeType="1"/>
          </p:cNvSpPr>
          <p:nvPr/>
        </p:nvSpPr>
        <p:spPr bwMode="auto">
          <a:xfrm flipH="1">
            <a:off x="3891204" y="3008141"/>
            <a:ext cx="833195" cy="1336316"/>
          </a:xfrm>
          <a:prstGeom prst="line">
            <a:avLst/>
          </a:prstGeom>
          <a:noFill/>
          <a:ln w="9525">
            <a:solidFill>
              <a:srgbClr val="176338"/>
            </a:solidFill>
            <a:round/>
            <a:headEnd type="oval" w="med" len="med"/>
            <a:tailEnd type="oval" w="med" len="med"/>
          </a:ln>
        </p:spPr>
        <p:txBody>
          <a:bodyPr/>
          <a:lstStyle/>
          <a:p>
            <a:endParaRPr lang="en-US" sz="900"/>
          </a:p>
        </p:txBody>
      </p:sp>
      <p:pic>
        <p:nvPicPr>
          <p:cNvPr id="83982" name="Picture 14">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7176654" y="2432954"/>
            <a:ext cx="457200" cy="457200"/>
          </a:xfrm>
          <a:prstGeom prst="rect">
            <a:avLst/>
          </a:prstGeom>
          <a:noFill/>
          <a:ln w="9525">
            <a:noFill/>
            <a:miter lim="800000"/>
            <a:headEnd/>
            <a:tailEnd/>
          </a:ln>
        </p:spPr>
      </p:pic>
      <p:pic>
        <p:nvPicPr>
          <p:cNvPr id="83983" name="Picture 15">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124200" y="2317783"/>
            <a:ext cx="457200" cy="457200"/>
          </a:xfrm>
          <a:prstGeom prst="rect">
            <a:avLst/>
          </a:prstGeom>
          <a:noFill/>
          <a:ln w="9525">
            <a:noFill/>
            <a:miter lim="800000"/>
            <a:headEnd/>
            <a:tailEnd/>
          </a:ln>
        </p:spPr>
      </p:pic>
      <p:sp>
        <p:nvSpPr>
          <p:cNvPr id="18" name="Rectangle 18"/>
          <p:cNvSpPr>
            <a:spLocks noChangeArrowheads="1"/>
          </p:cNvSpPr>
          <p:nvPr/>
        </p:nvSpPr>
        <p:spPr bwMode="auto">
          <a:xfrm>
            <a:off x="1550966" y="6184258"/>
            <a:ext cx="1970567" cy="461665"/>
          </a:xfrm>
          <a:prstGeom prst="rect">
            <a:avLst/>
          </a:prstGeom>
          <a:solidFill>
            <a:schemeClr val="bg1"/>
          </a:solidFill>
          <a:ln w="19050">
            <a:solidFill>
              <a:srgbClr val="176338"/>
            </a:solidFill>
            <a:miter lim="800000"/>
            <a:headEnd/>
            <a:tailEnd/>
          </a:ln>
        </p:spPr>
        <p:txBody>
          <a:bodyPr wrap="square">
            <a:spAutoFit/>
          </a:bodyPr>
          <a:lstStyle/>
          <a:p>
            <a:pPr eaLnBrk="0" hangingPunct="0"/>
            <a:r>
              <a:rPr lang="de-DE" sz="1200" dirty="0">
                <a:latin typeface="Arial" pitchFamily="34" charset="0"/>
                <a:cs typeface="Arial" pitchFamily="34" charset="0"/>
              </a:rPr>
              <a:t>Simulink, Stateflow, </a:t>
            </a:r>
            <a:br>
              <a:rPr lang="de-DE" sz="1200" dirty="0">
                <a:latin typeface="Arial" pitchFamily="34" charset="0"/>
                <a:cs typeface="Arial" pitchFamily="34" charset="0"/>
              </a:rPr>
            </a:br>
            <a:r>
              <a:rPr lang="de-DE" sz="1200" dirty="0">
                <a:latin typeface="Arial" pitchFamily="34" charset="0"/>
                <a:cs typeface="Arial" pitchFamily="34" charset="0"/>
              </a:rPr>
              <a:t>Simulink Fixed Point</a:t>
            </a:r>
            <a:endParaRPr lang="en-US" sz="1200" dirty="0">
              <a:latin typeface="Arial" pitchFamily="34" charset="0"/>
              <a:cs typeface="Arial" pitchFamily="34" charset="0"/>
            </a:endParaRPr>
          </a:p>
        </p:txBody>
      </p:sp>
      <p:pic>
        <p:nvPicPr>
          <p:cNvPr id="20" name="Picture 20">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020492" y="6197600"/>
            <a:ext cx="457200" cy="457200"/>
          </a:xfrm>
          <a:prstGeom prst="rect">
            <a:avLst/>
          </a:prstGeom>
          <a:noFill/>
          <a:ln w="9525">
            <a:noFill/>
            <a:miter lim="800000"/>
            <a:headEnd/>
            <a:tailEnd/>
          </a:ln>
        </p:spPr>
      </p:pic>
      <p:sp>
        <p:nvSpPr>
          <p:cNvPr id="26" name="Line 22"/>
          <p:cNvSpPr>
            <a:spLocks noChangeShapeType="1"/>
          </p:cNvSpPr>
          <p:nvPr/>
        </p:nvSpPr>
        <p:spPr bwMode="auto">
          <a:xfrm>
            <a:off x="2378533" y="5928377"/>
            <a:ext cx="0" cy="245247"/>
          </a:xfrm>
          <a:prstGeom prst="line">
            <a:avLst/>
          </a:prstGeom>
          <a:noFill/>
          <a:ln w="9525">
            <a:solidFill>
              <a:srgbClr val="176338"/>
            </a:solidFill>
            <a:round/>
            <a:headEnd type="oval" w="med" len="med"/>
            <a:tailEnd type="oval" w="med" len="med"/>
          </a:ln>
        </p:spPr>
        <p:txBody>
          <a:bodyPr/>
          <a:lstStyle/>
          <a:p>
            <a:endParaRPr lang="en-US" sz="900"/>
          </a:p>
        </p:txBody>
      </p:sp>
      <p:sp>
        <p:nvSpPr>
          <p:cNvPr id="22" name="Rectangle 2"/>
          <p:cNvSpPr txBox="1">
            <a:spLocks noChangeArrowheads="1"/>
          </p:cNvSpPr>
          <p:nvPr/>
        </p:nvSpPr>
        <p:spPr>
          <a:xfrm>
            <a:off x="395224" y="333730"/>
            <a:ext cx="11339576" cy="580670"/>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de-DE" dirty="0">
                <a:solidFill>
                  <a:srgbClr val="0F5D3F"/>
                </a:solidFill>
                <a:latin typeface="+mj-lt"/>
                <a:ea typeface="+mn-ea"/>
                <a:cs typeface="+mn-cs"/>
              </a:rPr>
              <a:t>Model Verification Tools </a:t>
            </a:r>
            <a:endParaRPr lang="en-US" dirty="0">
              <a:solidFill>
                <a:srgbClr val="0F5D3F"/>
              </a:solidFill>
              <a:latin typeface="+mj-lt"/>
              <a:ea typeface="+mn-ea"/>
              <a:cs typeface="+mn-cs"/>
            </a:endParaRPr>
          </a:p>
        </p:txBody>
      </p:sp>
      <p:sp>
        <p:nvSpPr>
          <p:cNvPr id="17" name="Content Placeholder 15"/>
          <p:cNvSpPr txBox="1">
            <a:spLocks/>
          </p:cNvSpPr>
          <p:nvPr/>
        </p:nvSpPr>
        <p:spPr>
          <a:xfrm>
            <a:off x="7772400" y="854617"/>
            <a:ext cx="4297681" cy="5586020"/>
          </a:xfrm>
          <a:prstGeom prst="rect">
            <a:avLst/>
          </a:prstGeom>
        </p:spPr>
        <p:txBody>
          <a:bodyP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Early Ad-hoc Testing </a:t>
            </a:r>
          </a:p>
          <a:p>
            <a:pPr lvl="1"/>
            <a:r>
              <a:rPr lang="en-US" dirty="0"/>
              <a:t>Simulink</a:t>
            </a:r>
          </a:p>
          <a:p>
            <a:r>
              <a:rPr lang="en-US" dirty="0"/>
              <a:t>Trace to Requirements</a:t>
            </a:r>
          </a:p>
          <a:p>
            <a:pPr lvl="1"/>
            <a:r>
              <a:rPr lang="en-US" dirty="0"/>
              <a:t>SL </a:t>
            </a:r>
            <a:r>
              <a:rPr lang="en-US" dirty="0" err="1"/>
              <a:t>Reqs</a:t>
            </a:r>
            <a:r>
              <a:rPr lang="en-US" dirty="0"/>
              <a:t> </a:t>
            </a:r>
          </a:p>
          <a:p>
            <a:r>
              <a:rPr lang="en-US" dirty="0"/>
              <a:t>Model Advisor Checks</a:t>
            </a:r>
          </a:p>
          <a:p>
            <a:pPr lvl="1"/>
            <a:r>
              <a:rPr lang="en-US" dirty="0"/>
              <a:t>SL Check</a:t>
            </a:r>
          </a:p>
          <a:p>
            <a:r>
              <a:rPr lang="en-US" dirty="0"/>
              <a:t>Design Error Detection</a:t>
            </a:r>
          </a:p>
          <a:p>
            <a:pPr lvl="1"/>
            <a:r>
              <a:rPr lang="en-US" dirty="0"/>
              <a:t>SLDV</a:t>
            </a:r>
          </a:p>
          <a:p>
            <a:r>
              <a:rPr lang="en-US" dirty="0"/>
              <a:t>Testing by Simulation with Model Coverage</a:t>
            </a:r>
          </a:p>
          <a:p>
            <a:pPr lvl="1"/>
            <a:r>
              <a:rPr lang="en-US" dirty="0"/>
              <a:t>SL Test </a:t>
            </a:r>
          </a:p>
          <a:p>
            <a:pPr lvl="1"/>
            <a:r>
              <a:rPr lang="en-US" dirty="0"/>
              <a:t>SL Coverage</a:t>
            </a:r>
          </a:p>
          <a:p>
            <a:r>
              <a:rPr lang="en-US" dirty="0"/>
              <a:t>Property Proving</a:t>
            </a:r>
          </a:p>
          <a:p>
            <a:pPr lvl="1"/>
            <a:r>
              <a:rPr lang="en-US" dirty="0"/>
              <a:t>SLDV</a:t>
            </a:r>
          </a:p>
          <a:p>
            <a:pPr marL="0" indent="0">
              <a:buNone/>
            </a:pPr>
            <a:endParaRPr lang="en-US" dirty="0"/>
          </a:p>
        </p:txBody>
      </p:sp>
      <p:sp>
        <p:nvSpPr>
          <p:cNvPr id="21" name="Inhaltsplatzhalter 2"/>
          <p:cNvSpPr txBox="1">
            <a:spLocks/>
          </p:cNvSpPr>
          <p:nvPr/>
        </p:nvSpPr>
        <p:spPr>
          <a:xfrm>
            <a:off x="1094308" y="1610834"/>
            <a:ext cx="2944292" cy="294166"/>
          </a:xfrm>
          <a:prstGeom prst="rect">
            <a:avLst/>
          </a:prstGeom>
        </p:spPr>
        <p:txBody>
          <a:bodyPr/>
          <a:lstStyle/>
          <a:p>
            <a:pPr marL="284163" indent="-284163" algn="ctr">
              <a:spcBef>
                <a:spcPts val="1200"/>
              </a:spcBef>
              <a:spcAft>
                <a:spcPts val="600"/>
              </a:spcAft>
              <a:buClr>
                <a:srgbClr val="215383"/>
              </a:buClr>
            </a:pPr>
            <a:r>
              <a:rPr lang="en-US" sz="1200" i="1" u="sng" dirty="0">
                <a:latin typeface="Arial"/>
              </a:rPr>
              <a:t>Discover design errors at design time</a:t>
            </a:r>
          </a:p>
        </p:txBody>
      </p:sp>
      <p:sp>
        <p:nvSpPr>
          <p:cNvPr id="23" name="Rectangle 18">
            <a:extLst>
              <a:ext uri="{FF2B5EF4-FFF2-40B4-BE49-F238E27FC236}">
                <a16:creationId xmlns:a16="http://schemas.microsoft.com/office/drawing/2014/main" id="{F52F1027-D59A-4A0F-B6D9-5FB6287E7B2B}"/>
              </a:ext>
            </a:extLst>
          </p:cNvPr>
          <p:cNvSpPr>
            <a:spLocks noChangeArrowheads="1"/>
          </p:cNvSpPr>
          <p:nvPr/>
        </p:nvSpPr>
        <p:spPr bwMode="auto">
          <a:xfrm>
            <a:off x="4568751" y="6373644"/>
            <a:ext cx="2828787" cy="276551"/>
          </a:xfrm>
          <a:prstGeom prst="rect">
            <a:avLst/>
          </a:prstGeom>
          <a:solidFill>
            <a:schemeClr val="bg1"/>
          </a:solidFill>
          <a:ln w="19050">
            <a:solidFill>
              <a:schemeClr val="bg1">
                <a:lumMod val="65000"/>
              </a:schemeClr>
            </a:solidFill>
            <a:miter lim="800000"/>
            <a:headEnd/>
            <a:tailEnd/>
          </a:ln>
        </p:spPr>
        <p:txBody>
          <a:bodyPr wrap="square">
            <a:spAutoFit/>
          </a:bodyPr>
          <a:lstStyle/>
          <a:p>
            <a:pPr eaLnBrk="0" hangingPunct="0"/>
            <a:r>
              <a:rPr lang="de-DE" sz="1197" dirty="0">
                <a:latin typeface="Arial" pitchFamily="34" charset="0"/>
                <a:cs typeface="Arial" pitchFamily="34" charset="0"/>
              </a:rPr>
              <a:t>*Cert Kit Pre-qualified Tool Use Cases</a:t>
            </a:r>
            <a:endParaRPr lang="en-US" sz="1197"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972368514"/>
      </p:ext>
    </p:extLst>
  </p:cSld>
  <p:clrMapOvr>
    <a:masterClrMapping/>
  </p:clrMapOvr>
  <p:transition advTm="311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9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9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97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97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9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9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9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97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979">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xEl>
                                              <p:pRg st="8" end="8"/>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3978">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978">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978">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xEl>
                                              <p:pRg st="11" end="11"/>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xEl>
                                              <p:pRg st="12" end="12"/>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3979">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8" grpId="0" animBg="1"/>
      <p:bldP spid="83979" grpId="0" animBg="1"/>
      <p:bldP spid="83980" grpId="0" animBg="1"/>
      <p:bldP spid="83981" grpId="0" animBg="1"/>
      <p:bldP spid="18" grpId="0" animBg="1"/>
      <p:bldP spid="26" grpId="0" animBg="1"/>
      <p:bldP spid="17" grpId="0" uiExpand="1" build="p"/>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solidFill>
                  <a:srgbClr val="D26E00"/>
                </a:solidFill>
              </a:rPr>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067898557"/>
      </p:ext>
    </p:extLst>
  </p:cSld>
  <p:clrMapOvr>
    <a:masterClrMapping/>
  </p:clrMapOvr>
  <mc:AlternateContent xmlns:mc="http://schemas.openxmlformats.org/markup-compatibility/2006" xmlns:p14="http://schemas.microsoft.com/office/powerpoint/2010/main">
    <mc:Choice Requires="p14">
      <p:transition spd="slow" p14:dur="2000" advTm="3379"/>
    </mc:Choice>
    <mc:Fallback xmlns="">
      <p:transition spd="slow" advTm="33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008000"/>
                                        </p:clrVal>
                                      </p:to>
                                    </p:set>
                                    <p:set>
                                      <p:cBhvr>
                                        <p:cTn id="7" dur="500" fill="hold"/>
                                        <p:tgtEl>
                                          <p:spTgt spid="6">
                                            <p:txEl>
                                              <p:pRg st="8" end="8"/>
                                            </p:txEl>
                                          </p:spTgt>
                                        </p:tgtEl>
                                        <p:attrNameLst>
                                          <p:attrName>fillcolor</p:attrName>
                                        </p:attrNameLst>
                                      </p:cBhvr>
                                      <p:to>
                                        <p:clrVal>
                                          <a:srgbClr val="008000"/>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267201864"/>
      </p:ext>
    </p:extLst>
  </p:cSld>
  <p:clrMapOvr>
    <a:masterClrMapping/>
  </p:clrMapOvr>
  <mc:AlternateContent xmlns:mc="http://schemas.openxmlformats.org/markup-compatibility/2006" xmlns:p14="http://schemas.microsoft.com/office/powerpoint/2010/main">
    <mc:Choice Requires="p14">
      <p:transition spd="slow" p14:dur="2000" advTm="3516"/>
    </mc:Choice>
    <mc:Fallback xmlns="">
      <p:transition spd="slow" advTm="35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D26E00"/>
                                        </p:clrVal>
                                      </p:to>
                                    </p:set>
                                    <p:set>
                                      <p:cBhvr>
                                        <p:cTn id="7" dur="500" fill="hold"/>
                                        <p:tgtEl>
                                          <p:spTgt spid="6">
                                            <p:txEl>
                                              <p:pRg st="9" end="9"/>
                                            </p:txEl>
                                          </p:spTgt>
                                        </p:tgtEl>
                                        <p:attrNameLst>
                                          <p:attrName>fillcolor</p:attrName>
                                        </p:attrNameLst>
                                      </p:cBhvr>
                                      <p:to>
                                        <p:clrVal>
                                          <a:srgbClr val="D26E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3017"/>
            <a:ext cx="10769600" cy="990600"/>
          </a:xfrm>
        </p:spPr>
        <p:txBody>
          <a:bodyPr/>
          <a:lstStyle/>
          <a:p>
            <a:r>
              <a:rPr lang="en-US" dirty="0"/>
              <a:t>Field Test Results:</a:t>
            </a:r>
            <a:br>
              <a:rPr lang="en-US" dirty="0"/>
            </a:br>
            <a:r>
              <a:rPr lang="en-US" dirty="0"/>
              <a:t>Has something like this happened to you? </a:t>
            </a:r>
          </a:p>
        </p:txBody>
      </p:sp>
      <p:sp>
        <p:nvSpPr>
          <p:cNvPr id="5" name="TextBox 4"/>
          <p:cNvSpPr txBox="1"/>
          <p:nvPr/>
        </p:nvSpPr>
        <p:spPr>
          <a:xfrm>
            <a:off x="838200" y="1391483"/>
            <a:ext cx="9982200" cy="4247317"/>
          </a:xfrm>
          <a:prstGeom prst="rect">
            <a:avLst/>
          </a:prstGeom>
          <a:solidFill>
            <a:schemeClr val="accent5">
              <a:lumMod val="20000"/>
              <a:lumOff val="80000"/>
            </a:schemeClr>
          </a:solidFill>
          <a:ln>
            <a:solidFill>
              <a:schemeClr val="bg2">
                <a:lumMod val="25000"/>
              </a:schemeClr>
            </a:solidFill>
          </a:ln>
          <a:effectLst>
            <a:outerShdw blurRad="50800" dist="38100" dir="2700000" algn="tl" rotWithShape="0">
              <a:prstClr val="black">
                <a:alpha val="40000"/>
              </a:prstClr>
            </a:outerShdw>
          </a:effectLst>
        </p:spPr>
        <p:txBody>
          <a:bodyPr wrap="square" rtlCol="0">
            <a:spAutoFit/>
          </a:bodyPr>
          <a:lstStyle/>
          <a:p>
            <a:r>
              <a:rPr lang="en-US" b="1" dirty="0"/>
              <a:t>From:</a:t>
            </a:r>
            <a:r>
              <a:rPr lang="en-US" dirty="0"/>
              <a:t> Larry </a:t>
            </a:r>
            <a:r>
              <a:rPr lang="en-US" dirty="0" err="1"/>
              <a:t>Findebug</a:t>
            </a:r>
            <a:r>
              <a:rPr lang="en-US" dirty="0"/>
              <a:t> </a:t>
            </a:r>
            <a:br>
              <a:rPr lang="en-US" dirty="0"/>
            </a:br>
            <a:r>
              <a:rPr lang="en-US" b="1" dirty="0"/>
              <a:t>Sent:</a:t>
            </a:r>
            <a:r>
              <a:rPr lang="en-US" dirty="0"/>
              <a:t> Monday, March 2, 2015 9:29 PM</a:t>
            </a:r>
            <a:br>
              <a:rPr lang="en-US" dirty="0"/>
            </a:br>
            <a:r>
              <a:rPr lang="en-US" b="1" dirty="0"/>
              <a:t>To:</a:t>
            </a:r>
            <a:r>
              <a:rPr lang="en-US" dirty="0"/>
              <a:t> Chuck Olosky</a:t>
            </a:r>
            <a:br>
              <a:rPr lang="en-US" dirty="0"/>
            </a:br>
            <a:r>
              <a:rPr lang="en-US" b="1" dirty="0"/>
              <a:t>Subject:</a:t>
            </a:r>
            <a:r>
              <a:rPr lang="en-US" dirty="0"/>
              <a:t> </a:t>
            </a:r>
            <a:r>
              <a:rPr lang="en-US" b="1" dirty="0"/>
              <a:t>Cruise Control Target Speed Issue</a:t>
            </a:r>
          </a:p>
          <a:p>
            <a:r>
              <a:rPr lang="en-US" dirty="0"/>
              <a:t> </a:t>
            </a:r>
          </a:p>
          <a:p>
            <a:r>
              <a:rPr lang="en-US" dirty="0"/>
              <a:t>I ran into an unexpected issue with the new Cruise Control feature during vehicle testing.</a:t>
            </a:r>
          </a:p>
          <a:p>
            <a:r>
              <a:rPr lang="en-US" dirty="0"/>
              <a:t> </a:t>
            </a:r>
            <a:endParaRPr lang="en-US" b="1" dirty="0"/>
          </a:p>
          <a:p>
            <a:r>
              <a:rPr lang="en-US" b="1" dirty="0"/>
              <a:t>While going downhill, random target speed increases with “reduce speed” button</a:t>
            </a:r>
          </a:p>
          <a:p>
            <a:pPr marL="800100" lvl="1" indent="-342900">
              <a:buFont typeface="+mj-lt"/>
              <a:buAutoNum type="alphaLcParenR"/>
            </a:pPr>
            <a:r>
              <a:rPr lang="en-US" dirty="0"/>
              <a:t>I set the target speed while going downhill on the track going around 40 mph   </a:t>
            </a:r>
          </a:p>
          <a:p>
            <a:pPr marL="800100" lvl="1" indent="-342900">
              <a:buFont typeface="+mj-lt"/>
              <a:buAutoNum type="alphaLcParenR"/>
            </a:pPr>
            <a:r>
              <a:rPr lang="en-US" dirty="0"/>
              <a:t>While pulsing the “reduce speed” button, target speed reduced to 20 mph limit </a:t>
            </a:r>
          </a:p>
          <a:p>
            <a:pPr marL="800100" lvl="1" indent="-342900">
              <a:buFont typeface="+mj-lt"/>
              <a:buAutoNum type="alphaLcParenR"/>
            </a:pPr>
            <a:r>
              <a:rPr lang="en-US" dirty="0"/>
              <a:t>Next time I hit “reduce speed”, it </a:t>
            </a:r>
            <a:r>
              <a:rPr lang="en-US" u="sng" dirty="0"/>
              <a:t>increased</a:t>
            </a:r>
            <a:r>
              <a:rPr lang="en-US" dirty="0"/>
              <a:t> the target speed from 20 mph to 33 mph  </a:t>
            </a:r>
          </a:p>
          <a:p>
            <a:pPr marL="800100" lvl="1" indent="-342900">
              <a:buFont typeface="+mj-lt"/>
              <a:buAutoNum type="alphaLcParenR"/>
            </a:pPr>
            <a:r>
              <a:rPr lang="en-US" dirty="0"/>
              <a:t>Another time it increased the target speed from 20 mph to 29 mph </a:t>
            </a:r>
          </a:p>
          <a:p>
            <a:pPr marL="342900" indent="-342900">
              <a:buFont typeface="+mj-lt"/>
              <a:buAutoNum type="arabicPeriod"/>
            </a:pPr>
            <a:endParaRPr lang="en-US" dirty="0"/>
          </a:p>
          <a:p>
            <a:pPr lvl="0"/>
            <a:r>
              <a:rPr lang="en-US" dirty="0"/>
              <a:t>Hopefully we can fix this issue quickly. These issues that don’t repeat themselves can be hard to find.  Let me know if I can help.   ---Larry F</a:t>
            </a:r>
            <a:endParaRPr lang="en-US" dirty="0">
              <a:latin typeface="Arial" pitchFamily="34" charset="0"/>
              <a:cs typeface="Arial" pitchFamily="34" charset="0"/>
            </a:endParaRPr>
          </a:p>
        </p:txBody>
      </p:sp>
      <p:sp>
        <p:nvSpPr>
          <p:cNvPr id="6" name="TextBox 5"/>
          <p:cNvSpPr txBox="1"/>
          <p:nvPr/>
        </p:nvSpPr>
        <p:spPr>
          <a:xfrm>
            <a:off x="444500" y="5943600"/>
            <a:ext cx="11061700" cy="461665"/>
          </a:xfrm>
          <a:prstGeom prst="rect">
            <a:avLst/>
          </a:prstGeom>
          <a:noFill/>
        </p:spPr>
        <p:txBody>
          <a:bodyPr wrap="square" rtlCol="0">
            <a:spAutoFit/>
          </a:bodyPr>
          <a:lstStyle/>
          <a:p>
            <a:pPr marL="401638" indent="-401638" algn="ctr"/>
            <a:r>
              <a:rPr lang="en-US" sz="2400" b="1" i="1" dirty="0"/>
              <a:t>While going downhill, target speed increases with “reduce speed” button</a:t>
            </a:r>
          </a:p>
        </p:txBody>
      </p:sp>
    </p:spTree>
    <p:extLst>
      <p:ext uri="{BB962C8B-B14F-4D97-AF65-F5344CB8AC3E}">
        <p14:creationId xmlns:p14="http://schemas.microsoft.com/office/powerpoint/2010/main" val="7337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Tests Uncover Issue</a:t>
            </a:r>
          </a:p>
        </p:txBody>
      </p:sp>
      <p:sp>
        <p:nvSpPr>
          <p:cNvPr id="3" name="Content Placeholder 2"/>
          <p:cNvSpPr>
            <a:spLocks noGrp="1"/>
          </p:cNvSpPr>
          <p:nvPr>
            <p:ph idx="1"/>
          </p:nvPr>
        </p:nvSpPr>
        <p:spPr/>
        <p:txBody>
          <a:bodyPr/>
          <a:lstStyle/>
          <a:p>
            <a:pPr marL="0" indent="0">
              <a:buNone/>
            </a:pPr>
            <a:r>
              <a:rPr lang="en-US" b="1" dirty="0"/>
              <a:t>Problem: </a:t>
            </a:r>
            <a:r>
              <a:rPr lang="en-US" dirty="0"/>
              <a:t>While going downhill, target speed increases with “reduce speed” button and assumes random values</a:t>
            </a:r>
          </a:p>
          <a:p>
            <a:pPr marL="0" indent="0">
              <a:buNone/>
            </a:pPr>
            <a:endParaRPr lang="en-US" dirty="0"/>
          </a:p>
          <a:p>
            <a:r>
              <a:rPr lang="en-US" dirty="0"/>
              <a:t>Functional tests pass for model</a:t>
            </a:r>
          </a:p>
          <a:p>
            <a:endParaRPr lang="en-US" dirty="0"/>
          </a:p>
          <a:p>
            <a:r>
              <a:rPr lang="en-US" dirty="0"/>
              <a:t>Completely tested the model (100% coverage achieved)</a:t>
            </a:r>
          </a:p>
          <a:p>
            <a:endParaRPr lang="en-US" dirty="0"/>
          </a:p>
          <a:p>
            <a:r>
              <a:rPr lang="en-US" dirty="0"/>
              <a:t>Nominal signal and parameter values worked in simulation</a:t>
            </a:r>
          </a:p>
          <a:p>
            <a:pPr marL="0" indent="0">
              <a:buNone/>
            </a:pPr>
            <a:endParaRPr lang="en-US" dirty="0"/>
          </a:p>
        </p:txBody>
      </p:sp>
    </p:spTree>
    <p:custDataLst>
      <p:tags r:id="rId1"/>
    </p:custDataLst>
    <p:extLst>
      <p:ext uri="{BB962C8B-B14F-4D97-AF65-F5344CB8AC3E}">
        <p14:creationId xmlns:p14="http://schemas.microsoft.com/office/powerpoint/2010/main" val="3129813273"/>
      </p:ext>
    </p:extLst>
  </p:cSld>
  <p:clrMapOvr>
    <a:masterClrMapping/>
  </p:clrMapOvr>
  <mc:AlternateContent xmlns:mc="http://schemas.openxmlformats.org/markup-compatibility/2006" xmlns:p14="http://schemas.microsoft.com/office/powerpoint/2010/main">
    <mc:Choice Requires="p14">
      <p:transition spd="slow" p14:dur="2000" advTm="13102"/>
    </mc:Choice>
    <mc:Fallback xmlns="">
      <p:transition spd="slow" advTm="13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1143000"/>
            <a:ext cx="10439400" cy="5447645"/>
          </a:xfrm>
          <a:prstGeom prst="rect">
            <a:avLst/>
          </a:prstGeom>
          <a:noFill/>
        </p:spPr>
        <p:txBody>
          <a:bodyPr wrap="square" rtlCol="0">
            <a:spAutoFit/>
          </a:bodyPr>
          <a:lstStyle/>
          <a:p>
            <a:pPr marL="343769" indent="-343769">
              <a:buFont typeface="Wingdings" panose="05000000000000000000" pitchFamily="2" charset="2"/>
              <a:buChar char="§"/>
            </a:pPr>
            <a:r>
              <a:rPr lang="en-US" sz="2400" dirty="0">
                <a:latin typeface="Arial" pitchFamily="34" charset="0"/>
                <a:cs typeface="Arial" pitchFamily="34" charset="0"/>
              </a:rPr>
              <a:t>Reproduce field issue in Simulink</a:t>
            </a:r>
          </a:p>
          <a:p>
            <a:pPr marL="800969" lvl="1" indent="-343769">
              <a:buFont typeface="Arial" panose="020B0604020202020204" pitchFamily="34" charset="0"/>
              <a:buChar char="•"/>
            </a:pPr>
            <a:r>
              <a:rPr lang="en-US" sz="2200" dirty="0">
                <a:latin typeface="Arial" pitchFamily="34" charset="0"/>
                <a:cs typeface="Arial" pitchFamily="34" charset="0"/>
              </a:rPr>
              <a:t>Use field calibration values</a:t>
            </a:r>
          </a:p>
          <a:p>
            <a:pPr marL="800969" lvl="1" indent="-343769">
              <a:buFont typeface="Arial" panose="020B0604020202020204" pitchFamily="34" charset="0"/>
              <a:buChar char="•"/>
            </a:pPr>
            <a:r>
              <a:rPr lang="en-US" sz="2200" dirty="0">
                <a:latin typeface="Arial" pitchFamily="34" charset="0"/>
                <a:cs typeface="Arial" pitchFamily="34" charset="0"/>
              </a:rPr>
              <a:t>Set inputs manually or replay data if it exists </a:t>
            </a:r>
          </a:p>
          <a:p>
            <a:pPr marL="800969" lvl="1"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But this is just “one” more test case that covers a subset of all possible input ranges, sequences and calibration values</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Already have requirements based test vectors, 100% coverage, and all passed</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How do I know that this will not happen with a different set of conditions?</a:t>
            </a:r>
          </a:p>
          <a:p>
            <a:pPr marL="800969" lvl="1" indent="-343769">
              <a:buFont typeface="Arial" panose="020B0604020202020204" pitchFamily="34" charset="0"/>
              <a:buChar char="•"/>
            </a:pPr>
            <a:r>
              <a:rPr lang="en-US" sz="2200" dirty="0">
                <a:latin typeface="Arial" pitchFamily="34" charset="0"/>
                <a:cs typeface="Arial" pitchFamily="34" charset="0"/>
              </a:rPr>
              <a:t>Road conditions</a:t>
            </a:r>
          </a:p>
          <a:p>
            <a:pPr marL="800969" lvl="1" indent="-343769">
              <a:buFont typeface="Arial" panose="020B0604020202020204" pitchFamily="34" charset="0"/>
              <a:buChar char="•"/>
            </a:pPr>
            <a:r>
              <a:rPr lang="en-US" sz="2200" dirty="0">
                <a:latin typeface="Arial" pitchFamily="34" charset="0"/>
                <a:cs typeface="Arial" pitchFamily="34" charset="0"/>
              </a:rPr>
              <a:t>Driver inputs</a:t>
            </a:r>
          </a:p>
          <a:p>
            <a:pPr marL="800969" lvl="1" indent="-343769">
              <a:buFont typeface="Arial" panose="020B0604020202020204" pitchFamily="34" charset="0"/>
              <a:buChar char="•"/>
            </a:pPr>
            <a:r>
              <a:rPr lang="en-US" sz="2200" dirty="0">
                <a:latin typeface="Arial" pitchFamily="34" charset="0"/>
                <a:cs typeface="Arial" pitchFamily="34" charset="0"/>
              </a:rPr>
              <a:t>Calibration values</a:t>
            </a:r>
          </a:p>
          <a:p>
            <a:pPr marL="800969" lvl="1" indent="-343769">
              <a:buFont typeface="Arial" panose="020B0604020202020204" pitchFamily="34" charset="0"/>
              <a:buChar char="•"/>
            </a:pPr>
            <a:r>
              <a:rPr lang="en-US" sz="2200" dirty="0">
                <a:latin typeface="Arial" pitchFamily="34" charset="0"/>
                <a:cs typeface="Arial" pitchFamily="34" charset="0"/>
              </a:rPr>
              <a:t>Sequence of events</a:t>
            </a:r>
          </a:p>
        </p:txBody>
      </p:sp>
      <p:sp>
        <p:nvSpPr>
          <p:cNvPr id="2" name="Title 1"/>
          <p:cNvSpPr>
            <a:spLocks noGrp="1"/>
          </p:cNvSpPr>
          <p:nvPr>
            <p:ph type="title"/>
          </p:nvPr>
        </p:nvSpPr>
        <p:spPr>
          <a:xfrm>
            <a:off x="533400" y="381000"/>
            <a:ext cx="8077200" cy="609600"/>
          </a:xfrm>
        </p:spPr>
        <p:txBody>
          <a:bodyPr/>
          <a:lstStyle/>
          <a:p>
            <a:r>
              <a:rPr lang="en-US" dirty="0"/>
              <a:t>How can debug the issues found in the field? </a:t>
            </a:r>
          </a:p>
        </p:txBody>
      </p:sp>
    </p:spTree>
    <p:custDataLst>
      <p:tags r:id="rId1"/>
    </p:custDataLst>
    <p:extLst>
      <p:ext uri="{BB962C8B-B14F-4D97-AF65-F5344CB8AC3E}">
        <p14:creationId xmlns:p14="http://schemas.microsoft.com/office/powerpoint/2010/main" val="1966682807"/>
      </p:ext>
    </p:extLst>
  </p:cSld>
  <p:clrMapOvr>
    <a:masterClrMapping/>
  </p:clrMapOvr>
  <mc:AlternateContent xmlns:mc="http://schemas.openxmlformats.org/markup-compatibility/2006" xmlns:p14="http://schemas.microsoft.com/office/powerpoint/2010/main">
    <mc:Choice Requires="p14">
      <p:transition spd="slow" p14:dur="2000" advTm="25820"/>
    </mc:Choice>
    <mc:Fallback xmlns="">
      <p:transition spd="slow" advTm="25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stretch>
            <a:fillRect/>
          </a:stretch>
        </p:blipFill>
        <p:spPr>
          <a:xfrm>
            <a:off x="1302328" y="1009485"/>
            <a:ext cx="9387070" cy="4199304"/>
          </a:xfrm>
          <a:prstGeom prst="rect">
            <a:avLst/>
          </a:prstGeom>
        </p:spPr>
      </p:pic>
      <p:sp>
        <p:nvSpPr>
          <p:cNvPr id="3" name="Content Placeholder 2"/>
          <p:cNvSpPr>
            <a:spLocks noGrp="1"/>
          </p:cNvSpPr>
          <p:nvPr>
            <p:ph idx="1"/>
          </p:nvPr>
        </p:nvSpPr>
        <p:spPr>
          <a:xfrm>
            <a:off x="2020020" y="5291917"/>
            <a:ext cx="7782072" cy="1431002"/>
          </a:xfrm>
        </p:spPr>
        <p:txBody>
          <a:bodyPr/>
          <a:lstStyle/>
          <a:p>
            <a:r>
              <a:rPr lang="en-US" sz="1800" dirty="0"/>
              <a:t>Construct a model of field issue for </a:t>
            </a:r>
            <a:r>
              <a:rPr lang="en-US" sz="1800" b="1" dirty="0">
                <a:solidFill>
                  <a:schemeClr val="accent4"/>
                </a:solidFill>
              </a:rPr>
              <a:t>Simulink Design Verifier</a:t>
            </a:r>
          </a:p>
          <a:p>
            <a:r>
              <a:rPr lang="en-US" sz="1800" dirty="0"/>
              <a:t>Constrain inputs to represent field issue</a:t>
            </a:r>
          </a:p>
          <a:p>
            <a:r>
              <a:rPr lang="en-US" sz="1800" dirty="0"/>
              <a:t>Create model of field issue behavior</a:t>
            </a:r>
          </a:p>
          <a:p>
            <a:r>
              <a:rPr lang="en-US" sz="1800" dirty="0"/>
              <a:t>Ask tool to prove whether errant condition can occur</a:t>
            </a:r>
          </a:p>
          <a:p>
            <a:endParaRPr lang="en-US" sz="1800" dirty="0"/>
          </a:p>
        </p:txBody>
      </p:sp>
      <p:sp>
        <p:nvSpPr>
          <p:cNvPr id="2" name="Title 1"/>
          <p:cNvSpPr>
            <a:spLocks noGrp="1"/>
          </p:cNvSpPr>
          <p:nvPr>
            <p:ph type="title"/>
          </p:nvPr>
        </p:nvSpPr>
        <p:spPr>
          <a:xfrm>
            <a:off x="387929" y="320887"/>
            <a:ext cx="10742957" cy="616382"/>
          </a:xfrm>
        </p:spPr>
        <p:txBody>
          <a:bodyPr/>
          <a:lstStyle/>
          <a:p>
            <a:r>
              <a:rPr lang="en-US" dirty="0"/>
              <a:t>Use Model-Based Design to Reproduce Field Issue…</a:t>
            </a:r>
          </a:p>
        </p:txBody>
      </p:sp>
      <p:sp>
        <p:nvSpPr>
          <p:cNvPr id="20" name="Rounded Rectangle 19"/>
          <p:cNvSpPr/>
          <p:nvPr/>
        </p:nvSpPr>
        <p:spPr>
          <a:xfrm>
            <a:off x="2445329" y="1071831"/>
            <a:ext cx="2362199" cy="27432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ounded Rectangle 20"/>
          <p:cNvSpPr/>
          <p:nvPr/>
        </p:nvSpPr>
        <p:spPr>
          <a:xfrm>
            <a:off x="8769927" y="2265218"/>
            <a:ext cx="1869803" cy="28194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936188774"/>
      </p:ext>
    </p:extLst>
  </p:cSld>
  <p:clrMapOvr>
    <a:masterClrMapping/>
  </p:clrMapOvr>
  <mc:AlternateContent xmlns:mc="http://schemas.openxmlformats.org/markup-compatibility/2006" xmlns:p14="http://schemas.microsoft.com/office/powerpoint/2010/main">
    <mc:Choice Requires="p14">
      <p:transition spd="slow" p14:dur="2000" advTm="14212"/>
    </mc:Choice>
    <mc:Fallback xmlns="">
      <p:transition spd="slow" advTm="142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5715000" y="1529583"/>
            <a:ext cx="6287739" cy="4978947"/>
          </a:xfrm>
          <a:prstGeom prst="rect">
            <a:avLst/>
          </a:prstGeom>
        </p:spPr>
      </p:pic>
      <p:sp>
        <p:nvSpPr>
          <p:cNvPr id="2" name="Title 1"/>
          <p:cNvSpPr>
            <a:spLocks noGrp="1"/>
          </p:cNvSpPr>
          <p:nvPr>
            <p:ph type="title"/>
          </p:nvPr>
        </p:nvSpPr>
        <p:spPr>
          <a:xfrm>
            <a:off x="464366" y="293355"/>
            <a:ext cx="10742957" cy="990600"/>
          </a:xfrm>
        </p:spPr>
        <p:txBody>
          <a:bodyPr/>
          <a:lstStyle/>
          <a:p>
            <a:pPr lvl="0"/>
            <a:r>
              <a:rPr lang="en-US" dirty="0"/>
              <a:t>Field Issue Behavior Model  </a:t>
            </a:r>
            <a:br>
              <a:rPr lang="en-US" sz="3200" dirty="0"/>
            </a:br>
            <a:r>
              <a:rPr lang="en-US" b="0" dirty="0">
                <a:solidFill>
                  <a:schemeClr val="accent4"/>
                </a:solidFill>
              </a:rPr>
              <a:t>Target speed increases with “reduce speed” button</a:t>
            </a:r>
            <a:endParaRPr lang="en-US" sz="3200" b="0" dirty="0">
              <a:solidFill>
                <a:schemeClr val="accent4"/>
              </a:solidFill>
            </a:endParaRPr>
          </a:p>
        </p:txBody>
      </p:sp>
      <p:sp>
        <p:nvSpPr>
          <p:cNvPr id="3" name="Content Placeholder 2"/>
          <p:cNvSpPr>
            <a:spLocks noGrp="1"/>
          </p:cNvSpPr>
          <p:nvPr>
            <p:ph idx="1"/>
          </p:nvPr>
        </p:nvSpPr>
        <p:spPr>
          <a:xfrm>
            <a:off x="304800" y="1733057"/>
            <a:ext cx="4872426" cy="4572000"/>
          </a:xfrm>
        </p:spPr>
        <p:txBody>
          <a:bodyPr/>
          <a:lstStyle/>
          <a:p>
            <a:pPr marL="400050">
              <a:buFont typeface="+mj-lt"/>
              <a:buAutoNum type="alphaLcParenR"/>
            </a:pPr>
            <a:r>
              <a:rPr lang="en-US" i="1" dirty="0"/>
              <a:t>I set the target speed to the vehicle speed (40 mph) while going downhill on the track   </a:t>
            </a:r>
          </a:p>
          <a:p>
            <a:pPr marL="400050">
              <a:buFont typeface="+mj-lt"/>
              <a:buAutoNum type="alphaLcParenR"/>
            </a:pPr>
            <a:r>
              <a:rPr lang="en-US" i="1" dirty="0"/>
              <a:t>I was pulsing the “reduce speed” button until it decreased the target speed to the 20 mph limit </a:t>
            </a:r>
          </a:p>
          <a:p>
            <a:pPr marL="400050">
              <a:buFont typeface="+mj-lt"/>
              <a:buAutoNum type="alphaLcParenR"/>
            </a:pPr>
            <a:r>
              <a:rPr lang="en-US" i="1" dirty="0"/>
              <a:t>The next time I hit the “reduce speed” button it </a:t>
            </a:r>
            <a:r>
              <a:rPr lang="en-US" i="1" u="sng" dirty="0"/>
              <a:t>increased</a:t>
            </a:r>
            <a:r>
              <a:rPr lang="en-US" i="1" dirty="0"/>
              <a:t> the target speed from 20 mph to 33 mph  </a:t>
            </a:r>
          </a:p>
        </p:txBody>
      </p:sp>
      <p:sp>
        <p:nvSpPr>
          <p:cNvPr id="4" name="Rounded Rectangle 3"/>
          <p:cNvSpPr/>
          <p:nvPr/>
        </p:nvSpPr>
        <p:spPr>
          <a:xfrm>
            <a:off x="5623719" y="1404924"/>
            <a:ext cx="373380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ounded Rectangle 6"/>
          <p:cNvSpPr/>
          <p:nvPr/>
        </p:nvSpPr>
        <p:spPr>
          <a:xfrm>
            <a:off x="5644740" y="3123152"/>
            <a:ext cx="3733800" cy="1295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Rounded Rectangle 7"/>
          <p:cNvSpPr/>
          <p:nvPr/>
        </p:nvSpPr>
        <p:spPr>
          <a:xfrm>
            <a:off x="5649995" y="4867645"/>
            <a:ext cx="3733800" cy="1123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4474886"/>
      </p:ext>
    </p:extLst>
  </p:cSld>
  <p:clrMapOvr>
    <a:masterClrMapping/>
  </p:clrMapOvr>
  <mc:AlternateContent xmlns:mc="http://schemas.openxmlformats.org/markup-compatibility/2006" xmlns:p14="http://schemas.microsoft.com/office/powerpoint/2010/main">
    <mc:Choice Requires="p14">
      <p:transition spd="slow" p14:dur="2000" advTm="14601"/>
    </mc:Choice>
    <mc:Fallback xmlns="">
      <p:transition spd="slow" advTm="14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Reproducing Field Issues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4"/>
          <a:stretch>
            <a:fillRect/>
          </a:stretch>
        </p:blipFill>
        <p:spPr>
          <a:xfrm>
            <a:off x="990600" y="895092"/>
            <a:ext cx="9829858" cy="5478254"/>
          </a:xfrm>
          <a:prstGeom prst="rect">
            <a:avLst/>
          </a:prstGeom>
        </p:spPr>
      </p:pic>
      <p:pic>
        <p:nvPicPr>
          <p:cNvPr id="5" name="Picture 4"/>
          <p:cNvPicPr>
            <a:picLocks noChangeAspect="1"/>
          </p:cNvPicPr>
          <p:nvPr/>
        </p:nvPicPr>
        <p:blipFill>
          <a:blip r:embed="rId5"/>
          <a:stretch>
            <a:fillRect/>
          </a:stretch>
        </p:blipFill>
        <p:spPr>
          <a:xfrm>
            <a:off x="304800" y="2042000"/>
            <a:ext cx="4728342" cy="4591050"/>
          </a:xfrm>
          <a:prstGeom prst="rect">
            <a:avLst/>
          </a:prstGeom>
        </p:spPr>
      </p:pic>
      <p:pic>
        <p:nvPicPr>
          <p:cNvPr id="6" name="Picture 5"/>
          <p:cNvPicPr>
            <a:picLocks noChangeAspect="1"/>
          </p:cNvPicPr>
          <p:nvPr/>
        </p:nvPicPr>
        <p:blipFill>
          <a:blip r:embed="rId6"/>
          <a:stretch>
            <a:fillRect/>
          </a:stretch>
        </p:blipFill>
        <p:spPr>
          <a:xfrm>
            <a:off x="6667500" y="1766416"/>
            <a:ext cx="5008112" cy="4862696"/>
          </a:xfrm>
          <a:prstGeom prst="rect">
            <a:avLst/>
          </a:prstGeom>
        </p:spPr>
      </p:pic>
      <p:pic>
        <p:nvPicPr>
          <p:cNvPr id="11" name="Picture 10"/>
          <p:cNvPicPr>
            <a:picLocks noChangeAspect="1"/>
          </p:cNvPicPr>
          <p:nvPr/>
        </p:nvPicPr>
        <p:blipFill>
          <a:blip r:embed="rId7"/>
          <a:stretch>
            <a:fillRect/>
          </a:stretch>
        </p:blipFill>
        <p:spPr>
          <a:xfrm>
            <a:off x="4495800" y="2743200"/>
            <a:ext cx="3657600" cy="2466975"/>
          </a:xfrm>
          <a:prstGeom prst="rect">
            <a:avLst/>
          </a:prstGeom>
        </p:spPr>
      </p:pic>
      <p:pic>
        <p:nvPicPr>
          <p:cNvPr id="13" name="Picture 12"/>
          <p:cNvPicPr>
            <a:picLocks noChangeAspect="1"/>
          </p:cNvPicPr>
          <p:nvPr/>
        </p:nvPicPr>
        <p:blipFill>
          <a:blip r:embed="rId8"/>
          <a:stretch>
            <a:fillRect/>
          </a:stretch>
        </p:blipFill>
        <p:spPr>
          <a:xfrm>
            <a:off x="1368441" y="1143000"/>
            <a:ext cx="9832959" cy="4647343"/>
          </a:xfrm>
          <a:prstGeom prst="rect">
            <a:avLst/>
          </a:prstGeom>
        </p:spPr>
      </p:pic>
      <p:pic>
        <p:nvPicPr>
          <p:cNvPr id="12" name="Picture 11"/>
          <p:cNvPicPr>
            <a:picLocks noChangeAspect="1"/>
          </p:cNvPicPr>
          <p:nvPr/>
        </p:nvPicPr>
        <p:blipFill>
          <a:blip r:embed="rId9"/>
          <a:stretch>
            <a:fillRect/>
          </a:stretch>
        </p:blipFill>
        <p:spPr>
          <a:xfrm>
            <a:off x="228600" y="1621155"/>
            <a:ext cx="5151337" cy="5008245"/>
          </a:xfrm>
          <a:prstGeom prst="rect">
            <a:avLst/>
          </a:prstGeom>
        </p:spPr>
      </p:pic>
      <p:pic>
        <p:nvPicPr>
          <p:cNvPr id="14" name="Picture 13"/>
          <p:cNvPicPr>
            <a:picLocks noChangeAspect="1"/>
          </p:cNvPicPr>
          <p:nvPr/>
        </p:nvPicPr>
        <p:blipFill>
          <a:blip r:embed="rId10"/>
          <a:stretch>
            <a:fillRect/>
          </a:stretch>
        </p:blipFill>
        <p:spPr>
          <a:xfrm>
            <a:off x="5791200" y="1242671"/>
            <a:ext cx="6002097" cy="5016245"/>
          </a:xfrm>
          <a:prstGeom prst="rect">
            <a:avLst/>
          </a:prstGeom>
        </p:spPr>
      </p:pic>
      <p:pic>
        <p:nvPicPr>
          <p:cNvPr id="15" name="Picture 14"/>
          <p:cNvPicPr>
            <a:picLocks noChangeAspect="1"/>
          </p:cNvPicPr>
          <p:nvPr/>
        </p:nvPicPr>
        <p:blipFill>
          <a:blip r:embed="rId11"/>
          <a:stretch>
            <a:fillRect/>
          </a:stretch>
        </p:blipFill>
        <p:spPr>
          <a:xfrm>
            <a:off x="9038747" y="649070"/>
            <a:ext cx="2926080" cy="2895344"/>
          </a:xfrm>
          <a:prstGeom prst="rect">
            <a:avLst/>
          </a:prstGeom>
          <a:ln w="28575">
            <a:solidFill>
              <a:schemeClr val="tx1"/>
            </a:solidFill>
          </a:ln>
        </p:spPr>
      </p:pic>
      <p:pic>
        <p:nvPicPr>
          <p:cNvPr id="32" name="Picture 31"/>
          <p:cNvPicPr>
            <a:picLocks noChangeAspect="1"/>
          </p:cNvPicPr>
          <p:nvPr/>
        </p:nvPicPr>
        <p:blipFill>
          <a:blip r:embed="rId12"/>
          <a:stretch>
            <a:fillRect/>
          </a:stretch>
        </p:blipFill>
        <p:spPr>
          <a:xfrm>
            <a:off x="9037445" y="3613481"/>
            <a:ext cx="2926080" cy="2914954"/>
          </a:xfrm>
          <a:prstGeom prst="rect">
            <a:avLst/>
          </a:prstGeom>
          <a:ln w="28575">
            <a:solidFill>
              <a:schemeClr val="tx1"/>
            </a:solidFill>
          </a:ln>
        </p:spPr>
      </p:pic>
      <p:grpSp>
        <p:nvGrpSpPr>
          <p:cNvPr id="35" name="Group 34"/>
          <p:cNvGrpSpPr/>
          <p:nvPr/>
        </p:nvGrpSpPr>
        <p:grpSpPr>
          <a:xfrm>
            <a:off x="354769" y="1446943"/>
            <a:ext cx="7887652" cy="4533900"/>
            <a:chOff x="1123338" y="1189918"/>
            <a:chExt cx="7887652" cy="4533900"/>
          </a:xfrm>
        </p:grpSpPr>
        <p:pic>
          <p:nvPicPr>
            <p:cNvPr id="36" name="Picture 35"/>
            <p:cNvPicPr>
              <a:picLocks noChangeAspect="1"/>
            </p:cNvPicPr>
            <p:nvPr/>
          </p:nvPicPr>
          <p:blipFill>
            <a:blip r:embed="rId13"/>
            <a:stretch>
              <a:fillRect/>
            </a:stretch>
          </p:blipFill>
          <p:spPr>
            <a:xfrm>
              <a:off x="1123338" y="1189918"/>
              <a:ext cx="7887652" cy="4533900"/>
            </a:xfrm>
            <a:prstGeom prst="rect">
              <a:avLst/>
            </a:prstGeom>
            <a:ln w="28575">
              <a:solidFill>
                <a:schemeClr val="tx1"/>
              </a:solidFill>
            </a:ln>
          </p:spPr>
        </p:pic>
        <p:sp>
          <p:nvSpPr>
            <p:cNvPr id="37" name="TextBox 36"/>
            <p:cNvSpPr txBox="1"/>
            <p:nvPr/>
          </p:nvSpPr>
          <p:spPr>
            <a:xfrm>
              <a:off x="1686749" y="1524349"/>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8" name="TextBox 37"/>
            <p:cNvSpPr txBox="1"/>
            <p:nvPr/>
          </p:nvSpPr>
          <p:spPr>
            <a:xfrm>
              <a:off x="1686749" y="3048175"/>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9" name="TextBox 38"/>
            <p:cNvSpPr txBox="1"/>
            <p:nvPr/>
          </p:nvSpPr>
          <p:spPr>
            <a:xfrm>
              <a:off x="1686749" y="45720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23" name="Rounded Rectangle 22"/>
          <p:cNvSpPr/>
          <p:nvPr/>
        </p:nvSpPr>
        <p:spPr>
          <a:xfrm>
            <a:off x="6320939" y="1436427"/>
            <a:ext cx="640493" cy="45444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1" name="Group 40"/>
          <p:cNvGrpSpPr/>
          <p:nvPr/>
        </p:nvGrpSpPr>
        <p:grpSpPr>
          <a:xfrm>
            <a:off x="383462" y="1436427"/>
            <a:ext cx="7907655" cy="4533900"/>
            <a:chOff x="4613754" y="1534723"/>
            <a:chExt cx="7907655" cy="4533900"/>
          </a:xfrm>
        </p:grpSpPr>
        <p:pic>
          <p:nvPicPr>
            <p:cNvPr id="42" name="Picture 41"/>
            <p:cNvPicPr>
              <a:picLocks noChangeAspect="1"/>
            </p:cNvPicPr>
            <p:nvPr/>
          </p:nvPicPr>
          <p:blipFill>
            <a:blip r:embed="rId14"/>
            <a:stretch>
              <a:fillRect/>
            </a:stretch>
          </p:blipFill>
          <p:spPr>
            <a:xfrm>
              <a:off x="4613754" y="1534723"/>
              <a:ext cx="7907655" cy="4533900"/>
            </a:xfrm>
            <a:prstGeom prst="rect">
              <a:avLst/>
            </a:prstGeom>
            <a:ln w="28575">
              <a:solidFill>
                <a:schemeClr val="tx1"/>
              </a:solidFill>
            </a:ln>
          </p:spPr>
        </p:pic>
        <p:sp>
          <p:nvSpPr>
            <p:cNvPr id="43" name="TextBox 42"/>
            <p:cNvSpPr txBox="1"/>
            <p:nvPr/>
          </p:nvSpPr>
          <p:spPr>
            <a:xfrm>
              <a:off x="5186129" y="18669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5186129" y="338831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5186129" y="490972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40" name="Rounded Rectangle 39"/>
          <p:cNvSpPr/>
          <p:nvPr/>
        </p:nvSpPr>
        <p:spPr>
          <a:xfrm>
            <a:off x="4652177" y="1567996"/>
            <a:ext cx="3319827" cy="4272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6" name="Content Placeholder 3"/>
          <p:cNvSpPr txBox="1">
            <a:spLocks/>
          </p:cNvSpPr>
          <p:nvPr/>
        </p:nvSpPr>
        <p:spPr>
          <a:xfrm>
            <a:off x="896697" y="2468633"/>
            <a:ext cx="8452034" cy="2029070"/>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Recreated the field issue</a:t>
            </a:r>
          </a:p>
          <a:p>
            <a:pPr lvl="1"/>
            <a:r>
              <a:rPr lang="en-US" sz="1600" dirty="0"/>
              <a:t>Constrained inputs to match field inputs</a:t>
            </a:r>
          </a:p>
          <a:p>
            <a:pPr lvl="1"/>
            <a:r>
              <a:rPr lang="en-US" sz="1600" dirty="0"/>
              <a:t>Modeled field issue behavior as a property</a:t>
            </a:r>
          </a:p>
          <a:p>
            <a:r>
              <a:rPr lang="en-US" sz="2000" dirty="0"/>
              <a:t>Property Proving generated a test case that reproduced the field issue</a:t>
            </a:r>
          </a:p>
          <a:p>
            <a:r>
              <a:rPr lang="en-US" sz="2000" dirty="0"/>
              <a:t>Generated harness was used to debug and demonstrate the fix</a:t>
            </a:r>
          </a:p>
        </p:txBody>
      </p:sp>
    </p:spTree>
    <p:custDataLst>
      <p:tags r:id="rId1"/>
    </p:custDataLst>
    <p:extLst>
      <p:ext uri="{BB962C8B-B14F-4D97-AF65-F5344CB8AC3E}">
        <p14:creationId xmlns:p14="http://schemas.microsoft.com/office/powerpoint/2010/main" val="3210710262"/>
      </p:ext>
    </p:extLst>
  </p:cSld>
  <p:clrMapOvr>
    <a:masterClrMapping/>
  </p:clrMapOvr>
  <mc:AlternateContent xmlns:mc="http://schemas.openxmlformats.org/markup-compatibility/2006" xmlns:p14="http://schemas.microsoft.com/office/powerpoint/2010/main">
    <mc:Choice Requires="p14">
      <p:transition spd="slow" p14:dur="2000" advTm="45211"/>
    </mc:Choice>
    <mc:Fallback xmlns="">
      <p:transition spd="slow" advTm="45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3"/>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par>
                                <p:cTn id="68" presetID="42" presetClass="path" presetSubtype="0" accel="50000" decel="50000" fill="hold" nodeType="withEffect">
                                  <p:stCondLst>
                                    <p:cond delay="0"/>
                                  </p:stCondLst>
                                  <p:childTnLst>
                                    <p:animMotion origin="layout" path="M -0.0013 -1.85185E-6 L 0.00065 -0.25741 " pathEditMode="relative" rAng="0" ptsTypes="AA">
                                      <p:cBhvr>
                                        <p:cTn id="69" dur="2000" fill="hold"/>
                                        <p:tgtEl>
                                          <p:spTgt spid="32"/>
                                        </p:tgtEl>
                                        <p:attrNameLst>
                                          <p:attrName>ppt_x</p:attrName>
                                          <p:attrName>ppt_y</p:attrName>
                                        </p:attrNameLst>
                                      </p:cBhvr>
                                      <p:rCtr x="91" y="-12870"/>
                                    </p:animMotion>
                                  </p:childTnLst>
                                </p:cTn>
                              </p:par>
                              <p:par>
                                <p:cTn id="70" presetID="1" presetClass="exit" presetSubtype="0" fill="hold"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0" grpId="0" animBg="1"/>
      <p:bldP spid="4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Proving Model will Meet Requirements</a:t>
            </a:r>
          </a:p>
        </p:txBody>
      </p:sp>
      <p:pic>
        <p:nvPicPr>
          <p:cNvPr id="3" name="Picture 2"/>
          <p:cNvPicPr>
            <a:picLocks noChangeAspect="1"/>
          </p:cNvPicPr>
          <p:nvPr/>
        </p:nvPicPr>
        <p:blipFill>
          <a:blip r:embed="rId4"/>
          <a:stretch>
            <a:fillRect/>
          </a:stretch>
        </p:blipFill>
        <p:spPr>
          <a:xfrm>
            <a:off x="1143000" y="1066800"/>
            <a:ext cx="9753764" cy="5319712"/>
          </a:xfrm>
          <a:prstGeom prst="rect">
            <a:avLst/>
          </a:prstGeom>
        </p:spPr>
      </p:pic>
      <p:pic>
        <p:nvPicPr>
          <p:cNvPr id="18" name="Picture 17"/>
          <p:cNvPicPr>
            <a:picLocks noChangeAspect="1"/>
          </p:cNvPicPr>
          <p:nvPr/>
        </p:nvPicPr>
        <p:blipFill>
          <a:blip r:embed="rId5"/>
          <a:stretch>
            <a:fillRect/>
          </a:stretch>
        </p:blipFill>
        <p:spPr>
          <a:xfrm>
            <a:off x="752557" y="1328365"/>
            <a:ext cx="10534650" cy="4989051"/>
          </a:xfrm>
          <a:prstGeom prst="rect">
            <a:avLst/>
          </a:prstGeom>
        </p:spPr>
      </p:pic>
      <p:pic>
        <p:nvPicPr>
          <p:cNvPr id="8" name="Picture 7"/>
          <p:cNvPicPr>
            <a:picLocks noChangeAspect="1"/>
          </p:cNvPicPr>
          <p:nvPr/>
        </p:nvPicPr>
        <p:blipFill>
          <a:blip r:embed="rId6"/>
          <a:stretch>
            <a:fillRect/>
          </a:stretch>
        </p:blipFill>
        <p:spPr>
          <a:xfrm>
            <a:off x="381000" y="2971800"/>
            <a:ext cx="4835441" cy="3669201"/>
          </a:xfrm>
          <a:prstGeom prst="rect">
            <a:avLst/>
          </a:prstGeom>
        </p:spPr>
      </p:pic>
      <p:pic>
        <p:nvPicPr>
          <p:cNvPr id="19" name="Picture 18"/>
          <p:cNvPicPr>
            <a:picLocks noChangeAspect="1"/>
          </p:cNvPicPr>
          <p:nvPr/>
        </p:nvPicPr>
        <p:blipFill>
          <a:blip r:embed="rId7"/>
          <a:stretch>
            <a:fillRect/>
          </a:stretch>
        </p:blipFill>
        <p:spPr>
          <a:xfrm>
            <a:off x="6680364" y="1776901"/>
            <a:ext cx="4953000" cy="4876800"/>
          </a:xfrm>
          <a:prstGeom prst="rect">
            <a:avLst/>
          </a:prstGeom>
        </p:spPr>
      </p:pic>
      <p:pic>
        <p:nvPicPr>
          <p:cNvPr id="20" name="Picture 19"/>
          <p:cNvPicPr>
            <a:picLocks noChangeAspect="1"/>
          </p:cNvPicPr>
          <p:nvPr/>
        </p:nvPicPr>
        <p:blipFill>
          <a:blip r:embed="rId8"/>
          <a:stretch>
            <a:fillRect/>
          </a:stretch>
        </p:blipFill>
        <p:spPr>
          <a:xfrm>
            <a:off x="3676650" y="2389377"/>
            <a:ext cx="4914900" cy="2867025"/>
          </a:xfrm>
          <a:prstGeom prst="rect">
            <a:avLst/>
          </a:prstGeom>
        </p:spPr>
      </p:pic>
      <p:pic>
        <p:nvPicPr>
          <p:cNvPr id="22" name="Picture 21"/>
          <p:cNvPicPr>
            <a:picLocks noChangeAspect="1"/>
          </p:cNvPicPr>
          <p:nvPr/>
        </p:nvPicPr>
        <p:blipFill>
          <a:blip r:embed="rId9"/>
          <a:stretch>
            <a:fillRect/>
          </a:stretch>
        </p:blipFill>
        <p:spPr>
          <a:xfrm>
            <a:off x="2376487" y="1103298"/>
            <a:ext cx="7515225" cy="4916502"/>
          </a:xfrm>
          <a:prstGeom prst="rect">
            <a:avLst/>
          </a:prstGeom>
        </p:spPr>
      </p:pic>
      <p:pic>
        <p:nvPicPr>
          <p:cNvPr id="26" name="Picture 25"/>
          <p:cNvPicPr>
            <a:picLocks noChangeAspect="1"/>
          </p:cNvPicPr>
          <p:nvPr/>
        </p:nvPicPr>
        <p:blipFill>
          <a:blip r:embed="rId10"/>
          <a:stretch>
            <a:fillRect/>
          </a:stretch>
        </p:blipFill>
        <p:spPr>
          <a:xfrm>
            <a:off x="228600" y="1924050"/>
            <a:ext cx="4839789" cy="4705350"/>
          </a:xfrm>
          <a:prstGeom prst="rect">
            <a:avLst/>
          </a:prstGeom>
        </p:spPr>
      </p:pic>
      <p:pic>
        <p:nvPicPr>
          <p:cNvPr id="29" name="Picture 28"/>
          <p:cNvPicPr>
            <a:picLocks noChangeAspect="1"/>
          </p:cNvPicPr>
          <p:nvPr/>
        </p:nvPicPr>
        <p:blipFill>
          <a:blip r:embed="rId11"/>
          <a:stretch>
            <a:fillRect/>
          </a:stretch>
        </p:blipFill>
        <p:spPr>
          <a:xfrm>
            <a:off x="5156046" y="988577"/>
            <a:ext cx="6617018" cy="5729234"/>
          </a:xfrm>
          <a:prstGeom prst="rect">
            <a:avLst/>
          </a:prstGeom>
        </p:spPr>
      </p:pic>
      <p:grpSp>
        <p:nvGrpSpPr>
          <p:cNvPr id="28" name="Group 27"/>
          <p:cNvGrpSpPr/>
          <p:nvPr/>
        </p:nvGrpSpPr>
        <p:grpSpPr>
          <a:xfrm>
            <a:off x="228600" y="1874520"/>
            <a:ext cx="7716503" cy="4476750"/>
            <a:chOff x="228600" y="1875214"/>
            <a:chExt cx="7716503" cy="4476750"/>
          </a:xfrm>
        </p:grpSpPr>
        <p:pic>
          <p:nvPicPr>
            <p:cNvPr id="27" name="Picture 26"/>
            <p:cNvPicPr>
              <a:picLocks noChangeAspect="1"/>
            </p:cNvPicPr>
            <p:nvPr/>
          </p:nvPicPr>
          <p:blipFill>
            <a:blip r:embed="rId12"/>
            <a:stretch>
              <a:fillRect/>
            </a:stretch>
          </p:blipFill>
          <p:spPr>
            <a:xfrm>
              <a:off x="228600" y="1875214"/>
              <a:ext cx="7716503" cy="4476750"/>
            </a:xfrm>
            <a:prstGeom prst="rect">
              <a:avLst/>
            </a:prstGeom>
            <a:ln w="28575">
              <a:solidFill>
                <a:srgbClr val="024C84"/>
              </a:solidFill>
            </a:ln>
          </p:spPr>
        </p:pic>
        <p:sp>
          <p:nvSpPr>
            <p:cNvPr id="33" name="TextBox 32"/>
            <p:cNvSpPr txBox="1"/>
            <p:nvPr/>
          </p:nvSpPr>
          <p:spPr>
            <a:xfrm>
              <a:off x="685800" y="21541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4" name="TextBox 33"/>
            <p:cNvSpPr txBox="1"/>
            <p:nvPr/>
          </p:nvSpPr>
          <p:spPr>
            <a:xfrm>
              <a:off x="687923" y="36619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5" name="TextBox 34"/>
            <p:cNvSpPr txBox="1"/>
            <p:nvPr/>
          </p:nvSpPr>
          <p:spPr>
            <a:xfrm>
              <a:off x="685800" y="5147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6" name="Picture 35"/>
          <p:cNvPicPr>
            <a:picLocks noChangeAspect="1"/>
          </p:cNvPicPr>
          <p:nvPr/>
        </p:nvPicPr>
        <p:blipFill>
          <a:blip r:embed="rId13"/>
          <a:stretch>
            <a:fillRect/>
          </a:stretch>
        </p:blipFill>
        <p:spPr>
          <a:xfrm>
            <a:off x="7559675" y="1403785"/>
            <a:ext cx="3971925" cy="5048250"/>
          </a:xfrm>
          <a:prstGeom prst="rect">
            <a:avLst/>
          </a:prstGeom>
          <a:ln w="28575">
            <a:solidFill>
              <a:srgbClr val="024C84"/>
            </a:solidFill>
          </a:ln>
        </p:spPr>
      </p:pic>
      <p:sp>
        <p:nvSpPr>
          <p:cNvPr id="37" name="Rounded Rectangle 36"/>
          <p:cNvSpPr/>
          <p:nvPr/>
        </p:nvSpPr>
        <p:spPr>
          <a:xfrm>
            <a:off x="8001000" y="2617977"/>
            <a:ext cx="457200" cy="430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8" name="Rounded Rectangle 37"/>
          <p:cNvSpPr/>
          <p:nvPr/>
        </p:nvSpPr>
        <p:spPr>
          <a:xfrm>
            <a:off x="5689605" y="1875214"/>
            <a:ext cx="600316" cy="4476749"/>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39" name="Picture 38"/>
          <p:cNvPicPr>
            <a:picLocks noChangeAspect="1"/>
          </p:cNvPicPr>
          <p:nvPr/>
        </p:nvPicPr>
        <p:blipFill>
          <a:blip r:embed="rId14"/>
          <a:stretch>
            <a:fillRect/>
          </a:stretch>
        </p:blipFill>
        <p:spPr>
          <a:xfrm>
            <a:off x="4149502" y="1371752"/>
            <a:ext cx="7891647" cy="5032033"/>
          </a:xfrm>
          <a:prstGeom prst="rect">
            <a:avLst/>
          </a:prstGeom>
        </p:spPr>
      </p:pic>
      <p:sp>
        <p:nvSpPr>
          <p:cNvPr id="41" name="Rounded Rectangle 40"/>
          <p:cNvSpPr/>
          <p:nvPr/>
        </p:nvSpPr>
        <p:spPr>
          <a:xfrm>
            <a:off x="5842004" y="4267200"/>
            <a:ext cx="2493541" cy="1503365"/>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6" name="Group 45"/>
          <p:cNvGrpSpPr/>
          <p:nvPr/>
        </p:nvGrpSpPr>
        <p:grpSpPr>
          <a:xfrm>
            <a:off x="3876043" y="944880"/>
            <a:ext cx="8087357" cy="4688323"/>
            <a:chOff x="1934762" y="1479321"/>
            <a:chExt cx="8087357" cy="4688323"/>
          </a:xfrm>
        </p:grpSpPr>
        <p:pic>
          <p:nvPicPr>
            <p:cNvPr id="42" name="Picture 41"/>
            <p:cNvPicPr>
              <a:picLocks noChangeAspect="1"/>
            </p:cNvPicPr>
            <p:nvPr/>
          </p:nvPicPr>
          <p:blipFill>
            <a:blip r:embed="rId15"/>
            <a:stretch>
              <a:fillRect/>
            </a:stretch>
          </p:blipFill>
          <p:spPr>
            <a:xfrm>
              <a:off x="1934762" y="1479321"/>
              <a:ext cx="8087357" cy="4688323"/>
            </a:xfrm>
            <a:prstGeom prst="rect">
              <a:avLst/>
            </a:prstGeom>
            <a:ln w="28575">
              <a:solidFill>
                <a:srgbClr val="024C84"/>
              </a:solidFill>
            </a:ln>
          </p:spPr>
        </p:pic>
        <p:sp>
          <p:nvSpPr>
            <p:cNvPr id="43" name="TextBox 42"/>
            <p:cNvSpPr txBox="1"/>
            <p:nvPr/>
          </p:nvSpPr>
          <p:spPr>
            <a:xfrm>
              <a:off x="2681054" y="19255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2695877" y="339091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2681054" y="49954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32" name="Rounded Rectangle 31"/>
          <p:cNvSpPr/>
          <p:nvPr/>
        </p:nvSpPr>
        <p:spPr>
          <a:xfrm>
            <a:off x="7543800" y="853440"/>
            <a:ext cx="4186066" cy="4053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8" name="Picture 47"/>
          <p:cNvPicPr>
            <a:picLocks noChangeAspect="1"/>
          </p:cNvPicPr>
          <p:nvPr/>
        </p:nvPicPr>
        <p:blipFill>
          <a:blip r:embed="rId16"/>
          <a:stretch>
            <a:fillRect/>
          </a:stretch>
        </p:blipFill>
        <p:spPr>
          <a:xfrm>
            <a:off x="2297766" y="918800"/>
            <a:ext cx="7608234" cy="5487008"/>
          </a:xfrm>
          <a:prstGeom prst="rect">
            <a:avLst/>
          </a:prstGeom>
        </p:spPr>
      </p:pic>
      <p:pic>
        <p:nvPicPr>
          <p:cNvPr id="40" name="Picture 39"/>
          <p:cNvPicPr>
            <a:picLocks noChangeAspect="1"/>
          </p:cNvPicPr>
          <p:nvPr/>
        </p:nvPicPr>
        <p:blipFill>
          <a:blip r:embed="rId17"/>
          <a:stretch>
            <a:fillRect/>
          </a:stretch>
        </p:blipFill>
        <p:spPr>
          <a:xfrm>
            <a:off x="151726" y="3622612"/>
            <a:ext cx="4775720" cy="3045193"/>
          </a:xfrm>
          <a:prstGeom prst="rect">
            <a:avLst/>
          </a:prstGeom>
        </p:spPr>
      </p:pic>
      <p:grpSp>
        <p:nvGrpSpPr>
          <p:cNvPr id="52" name="Group 51"/>
          <p:cNvGrpSpPr/>
          <p:nvPr/>
        </p:nvGrpSpPr>
        <p:grpSpPr>
          <a:xfrm>
            <a:off x="2133600" y="990072"/>
            <a:ext cx="8079793" cy="5563128"/>
            <a:chOff x="1592935" y="3262981"/>
            <a:chExt cx="8079793" cy="5563128"/>
          </a:xfrm>
        </p:grpSpPr>
        <p:pic>
          <p:nvPicPr>
            <p:cNvPr id="54" name="Picture 53"/>
            <p:cNvPicPr>
              <a:picLocks noChangeAspect="1"/>
            </p:cNvPicPr>
            <p:nvPr/>
          </p:nvPicPr>
          <p:blipFill>
            <a:blip r:embed="rId18"/>
            <a:stretch>
              <a:fillRect/>
            </a:stretch>
          </p:blipFill>
          <p:spPr>
            <a:xfrm>
              <a:off x="1592935" y="3262981"/>
              <a:ext cx="7802375" cy="5563128"/>
            </a:xfrm>
            <a:prstGeom prst="rect">
              <a:avLst/>
            </a:prstGeom>
          </p:spPr>
        </p:pic>
        <p:sp>
          <p:nvSpPr>
            <p:cNvPr id="55" name="Rounded Rectangle 54"/>
            <p:cNvSpPr/>
            <p:nvPr/>
          </p:nvSpPr>
          <p:spPr>
            <a:xfrm>
              <a:off x="7572876" y="5606081"/>
              <a:ext cx="1864158" cy="2439866"/>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6" name="Picture 55"/>
            <p:cNvPicPr>
              <a:picLocks noChangeAspect="1"/>
            </p:cNvPicPr>
            <p:nvPr/>
          </p:nvPicPr>
          <p:blipFill>
            <a:blip r:embed="rId19"/>
            <a:stretch>
              <a:fillRect/>
            </a:stretch>
          </p:blipFill>
          <p:spPr>
            <a:xfrm>
              <a:off x="6553200" y="3532273"/>
              <a:ext cx="3119528" cy="1603908"/>
            </a:xfrm>
            <a:prstGeom prst="rect">
              <a:avLst/>
            </a:prstGeom>
          </p:spPr>
        </p:pic>
      </p:grpSp>
      <p:sp>
        <p:nvSpPr>
          <p:cNvPr id="53" name="Content Placeholder 3"/>
          <p:cNvSpPr txBox="1">
            <a:spLocks/>
          </p:cNvSpPr>
          <p:nvPr/>
        </p:nvSpPr>
        <p:spPr>
          <a:xfrm>
            <a:off x="1676400" y="1967817"/>
            <a:ext cx="8957605" cy="2632789"/>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Modeled requirement as a Property model</a:t>
            </a:r>
          </a:p>
          <a:p>
            <a:pPr lvl="1"/>
            <a:r>
              <a:rPr lang="en-US" sz="1600" dirty="0"/>
              <a:t>Unconstrained inputs </a:t>
            </a:r>
          </a:p>
          <a:p>
            <a:pPr lvl="1"/>
            <a:r>
              <a:rPr lang="en-US" sz="1600" dirty="0"/>
              <a:t>Modeled intended requirement behavior</a:t>
            </a:r>
          </a:p>
          <a:p>
            <a:r>
              <a:rPr lang="en-US" sz="2000" dirty="0"/>
              <a:t>Property Proving generated a test case that violated the requirement </a:t>
            </a:r>
          </a:p>
          <a:p>
            <a:r>
              <a:rPr lang="en-US" sz="2000" dirty="0"/>
              <a:t>Found unintended behavior when both “speed change” buttons pressed</a:t>
            </a:r>
          </a:p>
          <a:p>
            <a:r>
              <a:rPr lang="en-US" sz="2000" dirty="0"/>
              <a:t>Added algorithm to reject double press </a:t>
            </a:r>
            <a:r>
              <a:rPr lang="en-US" sz="2000" dirty="0">
                <a:sym typeface="Wingdings" panose="05000000000000000000" pitchFamily="2" charset="2"/>
              </a:rPr>
              <a:t>inputs</a:t>
            </a:r>
          </a:p>
          <a:p>
            <a:r>
              <a:rPr lang="en-US" sz="2000" dirty="0">
                <a:sym typeface="Wingdings" panose="05000000000000000000" pitchFamily="2" charset="2"/>
              </a:rPr>
              <a:t>Proved model now meets this requirement!</a:t>
            </a:r>
          </a:p>
        </p:txBody>
      </p:sp>
    </p:spTree>
    <p:custDataLst>
      <p:tags r:id="rId1"/>
    </p:custDataLst>
    <p:extLst>
      <p:ext uri="{BB962C8B-B14F-4D97-AF65-F5344CB8AC3E}">
        <p14:creationId xmlns:p14="http://schemas.microsoft.com/office/powerpoint/2010/main" val="3581349233"/>
      </p:ext>
    </p:extLst>
  </p:cSld>
  <p:clrMapOvr>
    <a:masterClrMapping/>
  </p:clrMapOvr>
  <mc:AlternateContent xmlns:mc="http://schemas.openxmlformats.org/markup-compatibility/2006" xmlns:p14="http://schemas.microsoft.com/office/powerpoint/2010/main">
    <mc:Choice Requires="p14">
      <p:transition spd="slow" p14:dur="2000" advTm="59948"/>
    </mc:Choice>
    <mc:Fallback xmlns="">
      <p:transition spd="slow" advTm="599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8"/>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4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2"/>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41" grpId="0" animBg="1"/>
      <p:bldP spid="41" grpId="1" animBg="1"/>
      <p:bldP spid="32" grpId="0" animBg="1"/>
      <p:bldP spid="32" grpId="1" animBg="1"/>
      <p:bldP spid="53"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a:ln>
            <a:noFill/>
          </a:ln>
        </p:spPr>
        <p:txBody>
          <a:bodyPr/>
          <a:lstStyle/>
          <a:p>
            <a:r>
              <a:rPr lang="en-US" dirty="0"/>
              <a:t>Proving Model will Meet Requirements over the Calibration Range</a:t>
            </a:r>
          </a:p>
        </p:txBody>
      </p:sp>
      <p:pic>
        <p:nvPicPr>
          <p:cNvPr id="4" name="Picture 3"/>
          <p:cNvPicPr>
            <a:picLocks noChangeAspect="1"/>
          </p:cNvPicPr>
          <p:nvPr/>
        </p:nvPicPr>
        <p:blipFill>
          <a:blip r:embed="rId4"/>
          <a:stretch>
            <a:fillRect/>
          </a:stretch>
        </p:blipFill>
        <p:spPr>
          <a:xfrm>
            <a:off x="1371600" y="1092200"/>
            <a:ext cx="9491662" cy="5415185"/>
          </a:xfrm>
          <a:prstGeom prst="rect">
            <a:avLst/>
          </a:prstGeom>
        </p:spPr>
      </p:pic>
      <p:pic>
        <p:nvPicPr>
          <p:cNvPr id="5" name="Picture 4"/>
          <p:cNvPicPr>
            <a:picLocks noChangeAspect="1"/>
          </p:cNvPicPr>
          <p:nvPr/>
        </p:nvPicPr>
        <p:blipFill>
          <a:blip r:embed="rId5"/>
          <a:stretch>
            <a:fillRect/>
          </a:stretch>
        </p:blipFill>
        <p:spPr>
          <a:xfrm>
            <a:off x="381000" y="2819400"/>
            <a:ext cx="4876800" cy="3862552"/>
          </a:xfrm>
          <a:prstGeom prst="rect">
            <a:avLst/>
          </a:prstGeom>
        </p:spPr>
      </p:pic>
      <p:pic>
        <p:nvPicPr>
          <p:cNvPr id="6" name="Picture 5"/>
          <p:cNvPicPr>
            <a:picLocks noChangeAspect="1"/>
          </p:cNvPicPr>
          <p:nvPr/>
        </p:nvPicPr>
        <p:blipFill>
          <a:blip r:embed="rId6"/>
          <a:stretch>
            <a:fillRect/>
          </a:stretch>
        </p:blipFill>
        <p:spPr>
          <a:xfrm>
            <a:off x="6781800" y="1311365"/>
            <a:ext cx="4983164" cy="5357887"/>
          </a:xfrm>
          <a:prstGeom prst="rect">
            <a:avLst/>
          </a:prstGeom>
        </p:spPr>
      </p:pic>
      <p:pic>
        <p:nvPicPr>
          <p:cNvPr id="7" name="Picture 6"/>
          <p:cNvPicPr>
            <a:picLocks noChangeAspect="1"/>
          </p:cNvPicPr>
          <p:nvPr/>
        </p:nvPicPr>
        <p:blipFill>
          <a:blip r:embed="rId7"/>
          <a:stretch>
            <a:fillRect/>
          </a:stretch>
        </p:blipFill>
        <p:spPr>
          <a:xfrm>
            <a:off x="1797934" y="1430204"/>
            <a:ext cx="8519932" cy="4855445"/>
          </a:xfrm>
          <a:prstGeom prst="rect">
            <a:avLst/>
          </a:prstGeom>
        </p:spPr>
      </p:pic>
      <p:pic>
        <p:nvPicPr>
          <p:cNvPr id="9" name="Picture 8"/>
          <p:cNvPicPr>
            <a:picLocks noChangeAspect="1"/>
          </p:cNvPicPr>
          <p:nvPr/>
        </p:nvPicPr>
        <p:blipFill>
          <a:blip r:embed="rId8"/>
          <a:stretch>
            <a:fillRect/>
          </a:stretch>
        </p:blipFill>
        <p:spPr>
          <a:xfrm>
            <a:off x="316084" y="2743200"/>
            <a:ext cx="5386490" cy="3947820"/>
          </a:xfrm>
          <a:prstGeom prst="rect">
            <a:avLst/>
          </a:prstGeom>
        </p:spPr>
      </p:pic>
      <p:pic>
        <p:nvPicPr>
          <p:cNvPr id="10" name="Picture 9"/>
          <p:cNvPicPr>
            <a:picLocks noChangeAspect="1"/>
          </p:cNvPicPr>
          <p:nvPr/>
        </p:nvPicPr>
        <p:blipFill>
          <a:blip r:embed="rId9"/>
          <a:stretch>
            <a:fillRect/>
          </a:stretch>
        </p:blipFill>
        <p:spPr>
          <a:xfrm>
            <a:off x="5684135" y="1025255"/>
            <a:ext cx="6080830" cy="5669398"/>
          </a:xfrm>
          <a:prstGeom prst="rect">
            <a:avLst/>
          </a:prstGeom>
        </p:spPr>
      </p:pic>
      <p:pic>
        <p:nvPicPr>
          <p:cNvPr id="11" name="Picture 10"/>
          <p:cNvPicPr>
            <a:picLocks noChangeAspect="1"/>
          </p:cNvPicPr>
          <p:nvPr/>
        </p:nvPicPr>
        <p:blipFill>
          <a:blip r:embed="rId10"/>
          <a:stretch>
            <a:fillRect/>
          </a:stretch>
        </p:blipFill>
        <p:spPr>
          <a:xfrm>
            <a:off x="2679700" y="1442904"/>
            <a:ext cx="6873089" cy="4992277"/>
          </a:xfrm>
          <a:prstGeom prst="rect">
            <a:avLst/>
          </a:prstGeom>
        </p:spPr>
      </p:pic>
      <p:pic>
        <p:nvPicPr>
          <p:cNvPr id="12" name="Picture 11"/>
          <p:cNvPicPr>
            <a:picLocks noChangeAspect="1"/>
          </p:cNvPicPr>
          <p:nvPr/>
        </p:nvPicPr>
        <p:blipFill>
          <a:blip r:embed="rId11"/>
          <a:stretch>
            <a:fillRect/>
          </a:stretch>
        </p:blipFill>
        <p:spPr>
          <a:xfrm>
            <a:off x="1852072" y="2559565"/>
            <a:ext cx="3390900" cy="2143125"/>
          </a:xfrm>
          <a:prstGeom prst="rect">
            <a:avLst/>
          </a:prstGeom>
        </p:spPr>
      </p:pic>
      <p:pic>
        <p:nvPicPr>
          <p:cNvPr id="3" name="Picture 2"/>
          <p:cNvPicPr>
            <a:picLocks noChangeAspect="1"/>
          </p:cNvPicPr>
          <p:nvPr/>
        </p:nvPicPr>
        <p:blipFill>
          <a:blip r:embed="rId12"/>
          <a:stretch>
            <a:fillRect/>
          </a:stretch>
        </p:blipFill>
        <p:spPr>
          <a:xfrm>
            <a:off x="5386292" y="1432390"/>
            <a:ext cx="6358736" cy="4865959"/>
          </a:xfrm>
          <a:prstGeom prst="rect">
            <a:avLst/>
          </a:prstGeom>
        </p:spPr>
      </p:pic>
      <p:sp>
        <p:nvSpPr>
          <p:cNvPr id="13" name="Rounded Rectangle 12"/>
          <p:cNvSpPr/>
          <p:nvPr/>
        </p:nvSpPr>
        <p:spPr>
          <a:xfrm>
            <a:off x="5412409" y="3557971"/>
            <a:ext cx="183788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4" name="Picture 13"/>
          <p:cNvPicPr>
            <a:picLocks noChangeAspect="1"/>
          </p:cNvPicPr>
          <p:nvPr/>
        </p:nvPicPr>
        <p:blipFill>
          <a:blip r:embed="rId13"/>
          <a:stretch>
            <a:fillRect/>
          </a:stretch>
        </p:blipFill>
        <p:spPr>
          <a:xfrm>
            <a:off x="5387621" y="1439271"/>
            <a:ext cx="6348731" cy="4858303"/>
          </a:xfrm>
          <a:prstGeom prst="rect">
            <a:avLst/>
          </a:prstGeom>
        </p:spPr>
      </p:pic>
      <p:sp>
        <p:nvSpPr>
          <p:cNvPr id="15" name="Rounded Rectangle 14"/>
          <p:cNvSpPr/>
          <p:nvPr/>
        </p:nvSpPr>
        <p:spPr>
          <a:xfrm>
            <a:off x="5410200" y="3487193"/>
            <a:ext cx="144780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6" name="Picture 15"/>
          <p:cNvPicPr>
            <a:picLocks noChangeAspect="1"/>
          </p:cNvPicPr>
          <p:nvPr/>
        </p:nvPicPr>
        <p:blipFill>
          <a:blip r:embed="rId14"/>
          <a:stretch>
            <a:fillRect/>
          </a:stretch>
        </p:blipFill>
        <p:spPr>
          <a:xfrm>
            <a:off x="1886130" y="1153666"/>
            <a:ext cx="8439150" cy="4994903"/>
          </a:xfrm>
          <a:prstGeom prst="rect">
            <a:avLst/>
          </a:prstGeom>
        </p:spPr>
      </p:pic>
      <p:pic>
        <p:nvPicPr>
          <p:cNvPr id="17" name="Picture 16"/>
          <p:cNvPicPr>
            <a:picLocks noChangeAspect="1"/>
          </p:cNvPicPr>
          <p:nvPr/>
        </p:nvPicPr>
        <p:blipFill>
          <a:blip r:embed="rId15"/>
          <a:stretch>
            <a:fillRect/>
          </a:stretch>
        </p:blipFill>
        <p:spPr>
          <a:xfrm>
            <a:off x="131364" y="1400995"/>
            <a:ext cx="5484904" cy="5332546"/>
          </a:xfrm>
          <a:prstGeom prst="rect">
            <a:avLst/>
          </a:prstGeom>
        </p:spPr>
      </p:pic>
      <p:pic>
        <p:nvPicPr>
          <p:cNvPr id="18" name="Picture 17"/>
          <p:cNvPicPr>
            <a:picLocks noChangeAspect="1"/>
          </p:cNvPicPr>
          <p:nvPr/>
        </p:nvPicPr>
        <p:blipFill>
          <a:blip r:embed="rId16"/>
          <a:stretch>
            <a:fillRect/>
          </a:stretch>
        </p:blipFill>
        <p:spPr>
          <a:xfrm>
            <a:off x="5029200" y="1120803"/>
            <a:ext cx="6723924" cy="5584797"/>
          </a:xfrm>
          <a:prstGeom prst="rect">
            <a:avLst/>
          </a:prstGeom>
        </p:spPr>
      </p:pic>
      <p:grpSp>
        <p:nvGrpSpPr>
          <p:cNvPr id="26" name="Group 25"/>
          <p:cNvGrpSpPr/>
          <p:nvPr/>
        </p:nvGrpSpPr>
        <p:grpSpPr>
          <a:xfrm>
            <a:off x="185196" y="1749551"/>
            <a:ext cx="7739604" cy="4481512"/>
            <a:chOff x="120055" y="1703007"/>
            <a:chExt cx="7739604" cy="4481512"/>
          </a:xfrm>
        </p:grpSpPr>
        <p:pic>
          <p:nvPicPr>
            <p:cNvPr id="19" name="Picture 18"/>
            <p:cNvPicPr>
              <a:picLocks noChangeAspect="1"/>
            </p:cNvPicPr>
            <p:nvPr/>
          </p:nvPicPr>
          <p:blipFill>
            <a:blip r:embed="rId17"/>
            <a:stretch>
              <a:fillRect/>
            </a:stretch>
          </p:blipFill>
          <p:spPr>
            <a:xfrm>
              <a:off x="120055" y="1703007"/>
              <a:ext cx="7739604" cy="4481512"/>
            </a:xfrm>
            <a:prstGeom prst="rect">
              <a:avLst/>
            </a:prstGeom>
            <a:ln w="28575">
              <a:solidFill>
                <a:srgbClr val="024C84"/>
              </a:solidFill>
            </a:ln>
          </p:spPr>
        </p:pic>
        <p:sp>
          <p:nvSpPr>
            <p:cNvPr id="23" name="TextBox 22"/>
            <p:cNvSpPr txBox="1"/>
            <p:nvPr/>
          </p:nvSpPr>
          <p:spPr>
            <a:xfrm>
              <a:off x="685800" y="20574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24" name="TextBox 23"/>
            <p:cNvSpPr txBox="1"/>
            <p:nvPr/>
          </p:nvSpPr>
          <p:spPr>
            <a:xfrm>
              <a:off x="687923" y="3547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25" name="TextBox 24"/>
            <p:cNvSpPr txBox="1"/>
            <p:nvPr/>
          </p:nvSpPr>
          <p:spPr>
            <a:xfrm>
              <a:off x="685800" y="50292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20" name="Picture 19"/>
          <p:cNvPicPr>
            <a:picLocks noChangeAspect="1"/>
          </p:cNvPicPr>
          <p:nvPr/>
        </p:nvPicPr>
        <p:blipFill>
          <a:blip r:embed="rId18"/>
          <a:stretch>
            <a:fillRect/>
          </a:stretch>
        </p:blipFill>
        <p:spPr>
          <a:xfrm>
            <a:off x="7433399" y="1311365"/>
            <a:ext cx="4415793" cy="1804646"/>
          </a:xfrm>
          <a:prstGeom prst="rect">
            <a:avLst/>
          </a:prstGeom>
          <a:ln w="28575">
            <a:solidFill>
              <a:srgbClr val="024C84"/>
            </a:solidFill>
          </a:ln>
        </p:spPr>
      </p:pic>
      <p:sp>
        <p:nvSpPr>
          <p:cNvPr id="21" name="Rounded Rectangle 20"/>
          <p:cNvSpPr/>
          <p:nvPr/>
        </p:nvSpPr>
        <p:spPr>
          <a:xfrm>
            <a:off x="6096000" y="1749551"/>
            <a:ext cx="533400" cy="43990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35" name="Straight Connector 34"/>
          <p:cNvCxnSpPr/>
          <p:nvPr/>
        </p:nvCxnSpPr>
        <p:spPr>
          <a:xfrm>
            <a:off x="9022080" y="2209800"/>
            <a:ext cx="4849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Line Callout 1 39"/>
          <p:cNvSpPr/>
          <p:nvPr/>
        </p:nvSpPr>
        <p:spPr>
          <a:xfrm>
            <a:off x="10033658" y="1749550"/>
            <a:ext cx="480446" cy="266305"/>
          </a:xfrm>
          <a:prstGeom prst="borderCallout1">
            <a:avLst>
              <a:gd name="adj1" fmla="val 36844"/>
              <a:gd name="adj2" fmla="val -8333"/>
              <a:gd name="adj3" fmla="val 75577"/>
              <a:gd name="adj4" fmla="val -1626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Arial" pitchFamily="34" charset="0"/>
                <a:cs typeface="Arial" pitchFamily="34" charset="0"/>
              </a:rPr>
              <a:t>=2</a:t>
            </a:r>
          </a:p>
        </p:txBody>
      </p:sp>
      <p:grpSp>
        <p:nvGrpSpPr>
          <p:cNvPr id="41" name="Group 40"/>
          <p:cNvGrpSpPr/>
          <p:nvPr/>
        </p:nvGrpSpPr>
        <p:grpSpPr>
          <a:xfrm>
            <a:off x="381000" y="1524000"/>
            <a:ext cx="7701253" cy="4433266"/>
            <a:chOff x="4365986" y="3276179"/>
            <a:chExt cx="7701253" cy="4433266"/>
          </a:xfrm>
        </p:grpSpPr>
        <p:pic>
          <p:nvPicPr>
            <p:cNvPr id="42" name="Picture 41"/>
            <p:cNvPicPr>
              <a:picLocks noChangeAspect="1"/>
            </p:cNvPicPr>
            <p:nvPr/>
          </p:nvPicPr>
          <p:blipFill>
            <a:blip r:embed="rId19"/>
            <a:stretch>
              <a:fillRect/>
            </a:stretch>
          </p:blipFill>
          <p:spPr>
            <a:xfrm>
              <a:off x="4365986" y="3276179"/>
              <a:ext cx="7701253" cy="4433266"/>
            </a:xfrm>
            <a:prstGeom prst="rect">
              <a:avLst/>
            </a:prstGeom>
            <a:ln w="28575">
              <a:solidFill>
                <a:srgbClr val="024C84"/>
              </a:solidFill>
            </a:ln>
          </p:spPr>
        </p:pic>
        <p:sp>
          <p:nvSpPr>
            <p:cNvPr id="43" name="TextBox 42"/>
            <p:cNvSpPr txBox="1"/>
            <p:nvPr/>
          </p:nvSpPr>
          <p:spPr>
            <a:xfrm>
              <a:off x="4916254" y="3623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4918377" y="511409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4916254" y="6595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4" name="Picture 33"/>
          <p:cNvPicPr>
            <a:picLocks noChangeAspect="1"/>
          </p:cNvPicPr>
          <p:nvPr/>
        </p:nvPicPr>
        <p:blipFill>
          <a:blip r:embed="rId20"/>
          <a:stretch>
            <a:fillRect/>
          </a:stretch>
        </p:blipFill>
        <p:spPr>
          <a:xfrm>
            <a:off x="7430410" y="4076854"/>
            <a:ext cx="4451206" cy="1837307"/>
          </a:xfrm>
          <a:prstGeom prst="rect">
            <a:avLst/>
          </a:prstGeom>
          <a:ln w="28575">
            <a:solidFill>
              <a:srgbClr val="024C84"/>
            </a:solidFill>
          </a:ln>
        </p:spPr>
      </p:pic>
      <p:sp>
        <p:nvSpPr>
          <p:cNvPr id="46" name="Rounded Rectangle 45"/>
          <p:cNvSpPr/>
          <p:nvPr/>
        </p:nvSpPr>
        <p:spPr>
          <a:xfrm>
            <a:off x="6096000" y="1439100"/>
            <a:ext cx="1940286" cy="38684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7" name="Picture 46"/>
          <p:cNvPicPr>
            <a:picLocks noChangeAspect="1"/>
          </p:cNvPicPr>
          <p:nvPr/>
        </p:nvPicPr>
        <p:blipFill>
          <a:blip r:embed="rId21"/>
          <a:stretch>
            <a:fillRect/>
          </a:stretch>
        </p:blipFill>
        <p:spPr>
          <a:xfrm>
            <a:off x="853838" y="917633"/>
            <a:ext cx="10105143" cy="5577749"/>
          </a:xfrm>
          <a:prstGeom prst="rect">
            <a:avLst/>
          </a:prstGeom>
        </p:spPr>
      </p:pic>
      <p:pic>
        <p:nvPicPr>
          <p:cNvPr id="48" name="Picture 47"/>
          <p:cNvPicPr>
            <a:picLocks noChangeAspect="1"/>
          </p:cNvPicPr>
          <p:nvPr/>
        </p:nvPicPr>
        <p:blipFill>
          <a:blip r:embed="rId22"/>
          <a:stretch>
            <a:fillRect/>
          </a:stretch>
        </p:blipFill>
        <p:spPr>
          <a:xfrm>
            <a:off x="850560" y="914400"/>
            <a:ext cx="10105309" cy="5577840"/>
          </a:xfrm>
          <a:prstGeom prst="rect">
            <a:avLst/>
          </a:prstGeom>
        </p:spPr>
      </p:pic>
      <p:sp>
        <p:nvSpPr>
          <p:cNvPr id="49" name="Rounded Rectangle 48"/>
          <p:cNvSpPr/>
          <p:nvPr/>
        </p:nvSpPr>
        <p:spPr>
          <a:xfrm>
            <a:off x="8688576" y="3120667"/>
            <a:ext cx="2269501" cy="3027902"/>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0" name="Content Placeholder 3"/>
          <p:cNvSpPr txBox="1">
            <a:spLocks/>
          </p:cNvSpPr>
          <p:nvPr/>
        </p:nvSpPr>
        <p:spPr>
          <a:xfrm>
            <a:off x="1371599" y="2435353"/>
            <a:ext cx="9602291" cy="2097424"/>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a sweep of possible calibration values to requirement property model</a:t>
            </a:r>
          </a:p>
          <a:p>
            <a:r>
              <a:rPr lang="en-US" sz="2000" dirty="0"/>
              <a:t>Property Proving generated a test case that violated the requirement </a:t>
            </a:r>
          </a:p>
          <a:p>
            <a:r>
              <a:rPr lang="en-US" sz="2000" dirty="0"/>
              <a:t>Found unintended behavior with an “</a:t>
            </a:r>
            <a:r>
              <a:rPr lang="en-US" sz="2000" dirty="0" err="1"/>
              <a:t>incdec</a:t>
            </a:r>
            <a:r>
              <a:rPr lang="en-US" sz="2000" dirty="0"/>
              <a:t>” value of (2)</a:t>
            </a:r>
          </a:p>
          <a:p>
            <a:r>
              <a:rPr lang="en-US" sz="2000" dirty="0"/>
              <a:t>Added a limit check to the speed change algorithm</a:t>
            </a:r>
            <a:endParaRPr lang="en-US" sz="2000" dirty="0">
              <a:sym typeface="Wingdings" panose="05000000000000000000" pitchFamily="2" charset="2"/>
            </a:endParaRPr>
          </a:p>
          <a:p>
            <a:r>
              <a:rPr lang="en-US" sz="2000" dirty="0">
                <a:sym typeface="Wingdings" panose="05000000000000000000" pitchFamily="2" charset="2"/>
              </a:rPr>
              <a:t>Proved model now meets this requirement over the range of calibration values!</a:t>
            </a:r>
          </a:p>
        </p:txBody>
      </p:sp>
    </p:spTree>
    <p:custDataLst>
      <p:tags r:id="rId1"/>
    </p:custDataLst>
    <p:extLst>
      <p:ext uri="{BB962C8B-B14F-4D97-AF65-F5344CB8AC3E}">
        <p14:creationId xmlns:p14="http://schemas.microsoft.com/office/powerpoint/2010/main" val="1478022098"/>
      </p:ext>
    </p:extLst>
  </p:cSld>
  <p:clrMapOvr>
    <a:masterClrMapping/>
  </p:clrMapOvr>
  <mc:AlternateContent xmlns:mc="http://schemas.openxmlformats.org/markup-compatibility/2006">
    <mc:Choice xmlns:p14="http://schemas.microsoft.com/office/powerpoint/2010/main" Requires="p14">
      <p:transition spd="slow" p14:dur="2000" advTm="59452"/>
    </mc:Choice>
    <mc:Fallback>
      <p:transition spd="slow" advTm="594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2"/>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26"/>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0"/>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1"/>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34"/>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6"/>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6"/>
                                        </p:tgtEl>
                                        <p:attrNameLst>
                                          <p:attrName>style.visibility</p:attrName>
                                        </p:attrNameLst>
                                      </p:cBhvr>
                                      <p:to>
                                        <p:strVal val="hidden"/>
                                      </p:to>
                                    </p:set>
                                  </p:childTnLst>
                                </p:cTn>
                              </p:par>
                              <p:par>
                                <p:cTn id="143" presetID="1" presetClass="entr" presetSubtype="0" fill="hold" nodeType="withEffect">
                                  <p:stCondLst>
                                    <p:cond delay="0"/>
                                  </p:stCondLst>
                                  <p:childTnLst>
                                    <p:set>
                                      <p:cBhvr>
                                        <p:cTn id="144" dur="1" fill="hold">
                                          <p:stCondLst>
                                            <p:cond delay="0"/>
                                          </p:stCondLst>
                                        </p:cTn>
                                        <p:tgtEl>
                                          <p:spTgt spid="4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48"/>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21" grpId="0" animBg="1"/>
      <p:bldP spid="21" grpId="1" animBg="1"/>
      <p:bldP spid="40" grpId="0" animBg="1"/>
      <p:bldP spid="40" grpId="1" animBg="1"/>
      <p:bldP spid="46" grpId="0" animBg="1"/>
      <p:bldP spid="46" grpId="1" animBg="1"/>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3098233"/>
            <a:ext cx="8001000" cy="3286125"/>
          </a:xfrm>
          <a:prstGeom prst="rect">
            <a:avLst/>
          </a:prstGeom>
        </p:spPr>
      </p:pic>
      <p:grpSp>
        <p:nvGrpSpPr>
          <p:cNvPr id="13" name="Group 12"/>
          <p:cNvGrpSpPr/>
          <p:nvPr/>
        </p:nvGrpSpPr>
        <p:grpSpPr>
          <a:xfrm>
            <a:off x="4282183" y="1057922"/>
            <a:ext cx="2956815" cy="1228078"/>
            <a:chOff x="4572000" y="2743200"/>
            <a:chExt cx="3608831" cy="1752602"/>
          </a:xfrm>
        </p:grpSpPr>
        <p:sp>
          <p:nvSpPr>
            <p:cNvPr id="14" name="TextBox 13"/>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16" name="Left Bracket 15"/>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6" name="Rectangle 11"/>
          <p:cNvSpPr>
            <a:spLocks noChangeArrowheads="1"/>
          </p:cNvSpPr>
          <p:nvPr/>
        </p:nvSpPr>
        <p:spPr bwMode="gray">
          <a:xfrm>
            <a:off x="228601" y="2164422"/>
            <a:ext cx="3675182" cy="708694"/>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dirty="0">
                <a:cs typeface="Arial" pitchFamily="34" charset="0"/>
              </a:rPr>
              <a:t>Trace code to model and requirements (Embedded Coder, SL Reqs)</a:t>
            </a:r>
          </a:p>
          <a:p>
            <a:pPr marL="461963" eaLnBrk="0" hangingPunct="0">
              <a:spcBef>
                <a:spcPct val="20000"/>
              </a:spcBef>
              <a:buClr>
                <a:srgbClr val="215383"/>
              </a:buClr>
            </a:pPr>
            <a:r>
              <a:rPr lang="de-DE" sz="1200" u="sng" dirty="0">
                <a:cs typeface="Arial" pitchFamily="34" charset="0"/>
              </a:rPr>
              <a:t>Measure test coverage on code (SL Cov)*</a:t>
            </a:r>
            <a:endParaRPr lang="en-US" sz="1200" u="sng" dirty="0">
              <a:cs typeface="Arial" pitchFamily="34" charset="0"/>
            </a:endParaRPr>
          </a:p>
        </p:txBody>
      </p:sp>
      <p:sp>
        <p:nvSpPr>
          <p:cNvPr id="17" name="Rectangle 11"/>
          <p:cNvSpPr>
            <a:spLocks noChangeArrowheads="1"/>
          </p:cNvSpPr>
          <p:nvPr/>
        </p:nvSpPr>
        <p:spPr bwMode="gray">
          <a:xfrm>
            <a:off x="3962400" y="2164421"/>
            <a:ext cx="4038600" cy="710902"/>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en-US" sz="1200" u="sng" dirty="0">
                <a:cs typeface="Arial" pitchFamily="34" charset="0"/>
              </a:rPr>
              <a:t>Generate 100% coverage test vectors (SLDV)*</a:t>
            </a:r>
            <a:endParaRPr lang="de-DE" sz="1200" u="sng" dirty="0">
              <a:cs typeface="Arial" pitchFamily="34" charset="0"/>
            </a:endParaRPr>
          </a:p>
          <a:p>
            <a:pPr marL="461963" eaLnBrk="0" hangingPunct="0">
              <a:spcBef>
                <a:spcPct val="20000"/>
              </a:spcBef>
              <a:buClr>
                <a:srgbClr val="215383"/>
              </a:buClr>
            </a:pPr>
            <a:r>
              <a:rPr lang="de-DE" sz="1200" dirty="0">
                <a:cs typeface="Arial" pitchFamily="34" charset="0"/>
              </a:rPr>
              <a:t>SIL/PIL testing</a:t>
            </a:r>
            <a:r>
              <a:rPr lang="en-US" sz="1200" dirty="0">
                <a:cs typeface="Arial" pitchFamily="34" charset="0"/>
              </a:rPr>
              <a:t> / CGV (Embedded Coder)</a:t>
            </a:r>
          </a:p>
          <a:p>
            <a:pPr marL="461963" eaLnBrk="0" hangingPunct="0">
              <a:spcBef>
                <a:spcPct val="20000"/>
              </a:spcBef>
              <a:buClr>
                <a:srgbClr val="215383"/>
              </a:buClr>
            </a:pPr>
            <a:r>
              <a:rPr lang="en-US" sz="1200" u="sng" dirty="0">
                <a:cs typeface="Arial" pitchFamily="34" charset="0"/>
              </a:rPr>
              <a:t>Test exec (reuse model testing assets) (SL Test)*</a:t>
            </a:r>
            <a:endParaRPr lang="de-DE" sz="1200" u="sng" dirty="0">
              <a:cs typeface="Arial" pitchFamily="34" charset="0"/>
            </a:endParaRPr>
          </a:p>
        </p:txBody>
      </p:sp>
      <p:pic>
        <p:nvPicPr>
          <p:cNvPr id="83985" name="Picture 17">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972791" y="2282731"/>
            <a:ext cx="457200" cy="457200"/>
          </a:xfrm>
          <a:prstGeom prst="rect">
            <a:avLst/>
          </a:prstGeom>
          <a:noFill/>
          <a:ln w="9525">
            <a:noFill/>
            <a:miter lim="800000"/>
            <a:headEnd/>
            <a:tailEnd/>
          </a:ln>
        </p:spPr>
      </p:pic>
      <p:sp>
        <p:nvSpPr>
          <p:cNvPr id="22" name="Rectangle 2"/>
          <p:cNvSpPr txBox="1">
            <a:spLocks noChangeArrowheads="1"/>
          </p:cNvSpPr>
          <p:nvPr/>
        </p:nvSpPr>
        <p:spPr>
          <a:xfrm>
            <a:off x="378566" y="328247"/>
            <a:ext cx="11432434"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solidFill>
                  <a:srgbClr val="993200"/>
                </a:solidFill>
                <a:latin typeface="+mj-lt"/>
              </a:rPr>
              <a:t>Code Generation &amp; Verification Tools</a:t>
            </a:r>
          </a:p>
        </p:txBody>
      </p:sp>
      <p:sp>
        <p:nvSpPr>
          <p:cNvPr id="19" name="Rectangle 19"/>
          <p:cNvSpPr>
            <a:spLocks noChangeArrowheads="1"/>
          </p:cNvSpPr>
          <p:nvPr/>
        </p:nvSpPr>
        <p:spPr bwMode="auto">
          <a:xfrm>
            <a:off x="4514850" y="6185548"/>
            <a:ext cx="2038350" cy="461665"/>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u="sng" dirty="0">
                <a:cs typeface="Arial" pitchFamily="34" charset="0"/>
              </a:rPr>
              <a:t>Code Generation Embedded Coder*</a:t>
            </a:r>
            <a:endParaRPr lang="en-US" sz="1200" u="sng" dirty="0">
              <a:cs typeface="Arial" pitchFamily="34" charset="0"/>
            </a:endParaRPr>
          </a:p>
        </p:txBody>
      </p:sp>
      <p:pic>
        <p:nvPicPr>
          <p:cNvPr id="21" name="Picture 21">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4540986" y="6220573"/>
            <a:ext cx="392952" cy="392952"/>
          </a:xfrm>
          <a:prstGeom prst="rect">
            <a:avLst/>
          </a:prstGeom>
          <a:noFill/>
          <a:ln w="9525">
            <a:noFill/>
            <a:miter lim="800000"/>
            <a:headEnd/>
            <a:tailEnd/>
          </a:ln>
        </p:spPr>
      </p:pic>
      <p:sp>
        <p:nvSpPr>
          <p:cNvPr id="83977" name="Line 12"/>
          <p:cNvSpPr>
            <a:spLocks noChangeShapeType="1"/>
          </p:cNvSpPr>
          <p:nvPr/>
        </p:nvSpPr>
        <p:spPr bwMode="auto">
          <a:xfrm>
            <a:off x="3352800" y="2883290"/>
            <a:ext cx="1392866" cy="1570294"/>
          </a:xfrm>
          <a:prstGeom prst="line">
            <a:avLst/>
          </a:prstGeom>
          <a:noFill/>
          <a:ln w="9525">
            <a:solidFill>
              <a:srgbClr val="993200"/>
            </a:solidFill>
            <a:round/>
            <a:headEnd type="oval" w="med" len="med"/>
            <a:tailEnd type="oval" w="med" len="med"/>
          </a:ln>
        </p:spPr>
        <p:txBody>
          <a:bodyPr/>
          <a:lstStyle/>
          <a:p>
            <a:endParaRPr lang="en-US" sz="900"/>
          </a:p>
        </p:txBody>
      </p:sp>
      <p:sp>
        <p:nvSpPr>
          <p:cNvPr id="83974" name="Line 9"/>
          <p:cNvSpPr>
            <a:spLocks noChangeShapeType="1"/>
          </p:cNvSpPr>
          <p:nvPr/>
        </p:nvSpPr>
        <p:spPr bwMode="auto">
          <a:xfrm flipH="1">
            <a:off x="6672183" y="2873115"/>
            <a:ext cx="414416" cy="1013421"/>
          </a:xfrm>
          <a:prstGeom prst="line">
            <a:avLst/>
          </a:prstGeom>
          <a:noFill/>
          <a:ln w="9525">
            <a:solidFill>
              <a:srgbClr val="993200"/>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200651" y="5922692"/>
            <a:ext cx="0" cy="262207"/>
          </a:xfrm>
          <a:prstGeom prst="line">
            <a:avLst/>
          </a:prstGeom>
          <a:noFill/>
          <a:ln w="9525">
            <a:solidFill>
              <a:srgbClr val="993200"/>
            </a:solidFill>
            <a:round/>
            <a:headEnd type="oval" w="med" len="med"/>
            <a:tailEnd type="oval" w="med" len="med"/>
          </a:ln>
        </p:spPr>
        <p:txBody>
          <a:bodyPr/>
          <a:lstStyle/>
          <a:p>
            <a:endParaRPr lang="en-US" sz="900"/>
          </a:p>
        </p:txBody>
      </p:sp>
      <p:sp>
        <p:nvSpPr>
          <p:cNvPr id="18" name="Content Placeholder 15"/>
          <p:cNvSpPr txBox="1">
            <a:spLocks/>
          </p:cNvSpPr>
          <p:nvPr/>
        </p:nvSpPr>
        <p:spPr>
          <a:xfrm>
            <a:off x="8058951" y="1444626"/>
            <a:ext cx="3941686" cy="4804522"/>
          </a:xfrm>
          <a:prstGeom prst="rect">
            <a:avLst/>
          </a:prstGeom>
        </p:spPr>
        <p:txBody>
          <a:bodyP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Traceability Report</a:t>
            </a:r>
          </a:p>
          <a:p>
            <a:pPr lvl="1"/>
            <a:r>
              <a:rPr lang="en-US" dirty="0">
                <a:sym typeface="Wingdings" panose="05000000000000000000" pitchFamily="2" charset="2"/>
              </a:rPr>
              <a:t>SL </a:t>
            </a:r>
            <a:r>
              <a:rPr lang="en-US" dirty="0" err="1">
                <a:sym typeface="Wingdings" panose="05000000000000000000" pitchFamily="2" charset="2"/>
              </a:rPr>
              <a:t>Reqs</a:t>
            </a:r>
            <a:endParaRPr lang="en-US" dirty="0">
              <a:sym typeface="Wingdings" panose="05000000000000000000" pitchFamily="2" charset="2"/>
            </a:endParaRPr>
          </a:p>
          <a:p>
            <a:pPr lvl="1"/>
            <a:r>
              <a:rPr lang="en-US" dirty="0">
                <a:sym typeface="Wingdings" panose="05000000000000000000" pitchFamily="2" charset="2"/>
              </a:rPr>
              <a:t>Embedded Coder</a:t>
            </a:r>
          </a:p>
          <a:p>
            <a:pPr lvl="1"/>
            <a:endParaRPr lang="en-US" dirty="0"/>
          </a:p>
          <a:p>
            <a:r>
              <a:rPr lang="en-US" dirty="0"/>
              <a:t>Generating Test Vectors </a:t>
            </a:r>
          </a:p>
          <a:p>
            <a:pPr lvl="1"/>
            <a:r>
              <a:rPr lang="en-US" dirty="0"/>
              <a:t>SLDV</a:t>
            </a:r>
          </a:p>
          <a:p>
            <a:pPr lvl="1"/>
            <a:endParaRPr lang="en-US" dirty="0"/>
          </a:p>
          <a:p>
            <a:r>
              <a:rPr lang="en-US" dirty="0"/>
              <a:t>Model/Code Equivalence </a:t>
            </a:r>
          </a:p>
          <a:p>
            <a:pPr lvl="1"/>
            <a:r>
              <a:rPr lang="en-US" dirty="0"/>
              <a:t>Simulink (SIL/PIL)</a:t>
            </a:r>
          </a:p>
          <a:p>
            <a:pPr lvl="1"/>
            <a:r>
              <a:rPr lang="en-US" dirty="0"/>
              <a:t>Embedded Coder</a:t>
            </a:r>
          </a:p>
          <a:p>
            <a:pPr lvl="1"/>
            <a:r>
              <a:rPr lang="en-US" dirty="0"/>
              <a:t>SL Test</a:t>
            </a:r>
          </a:p>
          <a:p>
            <a:pPr lvl="1"/>
            <a:r>
              <a:rPr lang="en-US" dirty="0"/>
              <a:t>Code Coverage (SL </a:t>
            </a:r>
            <a:r>
              <a:rPr lang="en-US" dirty="0" err="1"/>
              <a:t>Cov</a:t>
            </a:r>
            <a:r>
              <a:rPr lang="en-US" dirty="0"/>
              <a:t>)</a:t>
            </a:r>
          </a:p>
          <a:p>
            <a:pPr marL="457200" lvl="1" indent="0">
              <a:buNone/>
            </a:pPr>
            <a:endParaRPr lang="en-US" dirty="0"/>
          </a:p>
          <a:p>
            <a:pPr lvl="1"/>
            <a:endParaRPr lang="en-US" dirty="0"/>
          </a:p>
          <a:p>
            <a:pPr marL="0" indent="0">
              <a:buNone/>
            </a:pPr>
            <a:endParaRPr lang="en-US" dirty="0"/>
          </a:p>
        </p:txBody>
      </p:sp>
      <p:sp>
        <p:nvSpPr>
          <p:cNvPr id="20" name="Inhaltsplatzhalter 2"/>
          <p:cNvSpPr txBox="1">
            <a:spLocks/>
          </p:cNvSpPr>
          <p:nvPr/>
        </p:nvSpPr>
        <p:spPr>
          <a:xfrm>
            <a:off x="4173415" y="1472264"/>
            <a:ext cx="3124201" cy="247751"/>
          </a:xfrm>
          <a:prstGeom prst="rect">
            <a:avLst/>
          </a:prstGeom>
        </p:spPr>
        <p:txBody>
          <a:bodyPr/>
          <a:lstStyle/>
          <a:p>
            <a:pPr marL="284163" indent="-284163" algn="ctr">
              <a:spcBef>
                <a:spcPts val="1200"/>
              </a:spcBef>
              <a:spcAft>
                <a:spcPts val="600"/>
              </a:spcAft>
              <a:buClr>
                <a:srgbClr val="215383"/>
              </a:buClr>
            </a:pPr>
            <a:r>
              <a:rPr lang="en-US" sz="1200" i="1" u="sng" dirty="0">
                <a:latin typeface="Arial"/>
              </a:rPr>
              <a:t>Gain confidence in the generated code</a:t>
            </a:r>
          </a:p>
        </p:txBody>
      </p:sp>
      <p:pic>
        <p:nvPicPr>
          <p:cNvPr id="23" name="Picture 17">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249382" y="2286000"/>
            <a:ext cx="457200" cy="457200"/>
          </a:xfrm>
          <a:prstGeom prst="rect">
            <a:avLst/>
          </a:prstGeom>
          <a:noFill/>
          <a:ln w="9525">
            <a:noFill/>
            <a:miter lim="800000"/>
            <a:headEnd/>
            <a:tailEnd/>
          </a:ln>
        </p:spPr>
      </p:pic>
      <p:sp>
        <p:nvSpPr>
          <p:cNvPr id="24" name="Rectangle 18">
            <a:extLst>
              <a:ext uri="{FF2B5EF4-FFF2-40B4-BE49-F238E27FC236}">
                <a16:creationId xmlns:a16="http://schemas.microsoft.com/office/drawing/2014/main" id="{0CB7588B-815C-4B21-8384-06E80E0CA3AD}"/>
              </a:ext>
            </a:extLst>
          </p:cNvPr>
          <p:cNvSpPr>
            <a:spLocks noChangeArrowheads="1"/>
          </p:cNvSpPr>
          <p:nvPr/>
        </p:nvSpPr>
        <p:spPr bwMode="auto">
          <a:xfrm>
            <a:off x="651798" y="6184899"/>
            <a:ext cx="2828787" cy="276551"/>
          </a:xfrm>
          <a:prstGeom prst="rect">
            <a:avLst/>
          </a:prstGeom>
          <a:solidFill>
            <a:schemeClr val="bg1"/>
          </a:solidFill>
          <a:ln w="19050">
            <a:solidFill>
              <a:schemeClr val="bg1">
                <a:lumMod val="65000"/>
              </a:schemeClr>
            </a:solidFill>
            <a:miter lim="800000"/>
            <a:headEnd/>
            <a:tailEnd/>
          </a:ln>
        </p:spPr>
        <p:txBody>
          <a:bodyPr wrap="square">
            <a:spAutoFit/>
          </a:bodyPr>
          <a:lstStyle/>
          <a:p>
            <a:pPr eaLnBrk="0" hangingPunct="0"/>
            <a:r>
              <a:rPr lang="de-DE" sz="1197" dirty="0">
                <a:latin typeface="Arial" pitchFamily="34" charset="0"/>
                <a:cs typeface="Arial" pitchFamily="34" charset="0"/>
              </a:rPr>
              <a:t>*Cert Kit Pre-qualified Tool Use Cases</a:t>
            </a:r>
            <a:endParaRPr lang="en-US" sz="1197"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36693929"/>
      </p:ext>
    </p:extLst>
  </p:cSld>
  <p:clrMapOvr>
    <a:masterClrMapping/>
  </p:clrMapOvr>
  <p:transition advTm="261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9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9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97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9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9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9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animBg="1"/>
      <p:bldP spid="17" grpId="0" animBg="1"/>
      <p:bldP spid="19" grpId="0" animBg="1"/>
      <p:bldP spid="83977" grpId="0" animBg="1"/>
      <p:bldP spid="83974" grpId="0" animBg="1"/>
      <p:bldP spid="27" grpId="0" animBg="1"/>
      <p:bldP spid="18" grpId="0" uiExpand="1" build="p"/>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86"/>
            <a:ext cx="10769600" cy="990600"/>
          </a:xfrm>
        </p:spPr>
        <p:txBody>
          <a:bodyPr/>
          <a:lstStyle/>
          <a:p>
            <a:r>
              <a:rPr lang="en-US" dirty="0"/>
              <a:t>Re-run Functional Tests after Property Proving Fixes</a:t>
            </a:r>
          </a:p>
        </p:txBody>
      </p:sp>
      <p:pic>
        <p:nvPicPr>
          <p:cNvPr id="4" name="Picture 3"/>
          <p:cNvPicPr>
            <a:picLocks noChangeAspect="1"/>
          </p:cNvPicPr>
          <p:nvPr/>
        </p:nvPicPr>
        <p:blipFill>
          <a:blip r:embed="rId3"/>
          <a:stretch>
            <a:fillRect/>
          </a:stretch>
        </p:blipFill>
        <p:spPr>
          <a:xfrm>
            <a:off x="502508" y="990600"/>
            <a:ext cx="3634946" cy="5694005"/>
          </a:xfrm>
          <a:prstGeom prst="rect">
            <a:avLst/>
          </a:prstGeom>
        </p:spPr>
      </p:pic>
      <p:pic>
        <p:nvPicPr>
          <p:cNvPr id="5" name="Picture 4"/>
          <p:cNvPicPr>
            <a:picLocks noChangeAspect="1"/>
          </p:cNvPicPr>
          <p:nvPr/>
        </p:nvPicPr>
        <p:blipFill>
          <a:blip r:embed="rId4"/>
          <a:stretch>
            <a:fillRect/>
          </a:stretch>
        </p:blipFill>
        <p:spPr>
          <a:xfrm>
            <a:off x="1905000" y="1315086"/>
            <a:ext cx="9904095" cy="4882613"/>
          </a:xfrm>
          <a:prstGeom prst="rect">
            <a:avLst/>
          </a:prstGeom>
        </p:spPr>
      </p:pic>
      <p:sp>
        <p:nvSpPr>
          <p:cNvPr id="12" name="Content Placeholder 3"/>
          <p:cNvSpPr txBox="1">
            <a:spLocks/>
          </p:cNvSpPr>
          <p:nvPr/>
        </p:nvSpPr>
        <p:spPr>
          <a:xfrm>
            <a:off x="4709099" y="1981200"/>
            <a:ext cx="6797101" cy="81563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Partial model coverage for “</a:t>
            </a:r>
            <a:r>
              <a:rPr lang="en-US" sz="2000" dirty="0" err="1"/>
              <a:t>RejectDoublePress</a:t>
            </a:r>
            <a:r>
              <a:rPr lang="en-US" sz="2000" dirty="0"/>
              <a:t>”</a:t>
            </a:r>
          </a:p>
          <a:p>
            <a:r>
              <a:rPr lang="en-US" sz="2000" dirty="0"/>
              <a:t>Requirements and test cases need to be updated</a:t>
            </a:r>
            <a:endParaRPr lang="en-US" sz="1600" dirty="0"/>
          </a:p>
        </p:txBody>
      </p:sp>
      <p:cxnSp>
        <p:nvCxnSpPr>
          <p:cNvPr id="9" name="Straight Arrow Connector 8"/>
          <p:cNvCxnSpPr/>
          <p:nvPr/>
        </p:nvCxnSpPr>
        <p:spPr>
          <a:xfrm>
            <a:off x="2319981" y="3462949"/>
            <a:ext cx="2709219" cy="13922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692125" y="1925351"/>
            <a:ext cx="3445329" cy="1828800"/>
          </a:xfrm>
          <a:prstGeom prst="rect">
            <a:avLst/>
          </a:prstGeom>
        </p:spPr>
      </p:pic>
    </p:spTree>
    <p:extLst>
      <p:ext uri="{BB962C8B-B14F-4D97-AF65-F5344CB8AC3E}">
        <p14:creationId xmlns:p14="http://schemas.microsoft.com/office/powerpoint/2010/main" val="370767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1356583" y="3962400"/>
            <a:ext cx="2363220" cy="1388137"/>
          </a:xfrm>
          <a:prstGeom prst="rect">
            <a:avLst/>
          </a:prstGeom>
          <a:noFill/>
        </p:spPr>
        <p:txBody>
          <a:bodyPr wrap="square" rtlCol="0">
            <a:spAutoFit/>
          </a:bodyPr>
          <a:lstStyle/>
          <a:p>
            <a:pPr marL="257827" indent="-257827">
              <a:buFont typeface="Arial" pitchFamily="34" charset="0"/>
              <a:buChar char="•"/>
            </a:pPr>
            <a:r>
              <a:rPr lang="en-US" sz="1203" dirty="0">
                <a:latin typeface="Arial" pitchFamily="34" charset="0"/>
                <a:cs typeface="Arial" pitchFamily="34" charset="0"/>
              </a:rPr>
              <a:t>All operating conditions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input levels and sequences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possible calibration values</a:t>
            </a:r>
          </a:p>
        </p:txBody>
      </p:sp>
      <p:sp>
        <p:nvSpPr>
          <p:cNvPr id="50" name="Freeform 49"/>
          <p:cNvSpPr/>
          <p:nvPr/>
        </p:nvSpPr>
        <p:spPr>
          <a:xfrm>
            <a:off x="5267923"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2" name="Title 1"/>
          <p:cNvSpPr>
            <a:spLocks noGrp="1"/>
          </p:cNvSpPr>
          <p:nvPr>
            <p:ph type="title"/>
          </p:nvPr>
        </p:nvSpPr>
        <p:spPr>
          <a:xfrm>
            <a:off x="541930" y="379583"/>
            <a:ext cx="8364594" cy="744793"/>
          </a:xfrm>
        </p:spPr>
        <p:txBody>
          <a:bodyPr/>
          <a:lstStyle/>
          <a:p>
            <a:r>
              <a:rPr lang="en-US" dirty="0"/>
              <a:t>Verification Design Space:</a:t>
            </a:r>
            <a:br>
              <a:rPr lang="en-US" dirty="0"/>
            </a:br>
            <a:r>
              <a:rPr lang="en-US" dirty="0"/>
              <a:t>Increasing the Coverage beyond Simulation</a:t>
            </a:r>
          </a:p>
        </p:txBody>
      </p:sp>
      <p:sp>
        <p:nvSpPr>
          <p:cNvPr id="4" name="Freeform 3"/>
          <p:cNvSpPr/>
          <p:nvPr/>
        </p:nvSpPr>
        <p:spPr>
          <a:xfrm>
            <a:off x="1696138" y="2443766"/>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5" name="TextBox 4"/>
          <p:cNvSpPr txBox="1"/>
          <p:nvPr/>
        </p:nvSpPr>
        <p:spPr>
          <a:xfrm>
            <a:off x="1855057" y="2813325"/>
            <a:ext cx="1192943" cy="2311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902" dirty="0">
                <a:latin typeface="Arial" pitchFamily="34" charset="0"/>
                <a:cs typeface="Arial" pitchFamily="34" charset="0"/>
              </a:rPr>
              <a:t>Design Space</a:t>
            </a:r>
          </a:p>
        </p:txBody>
      </p:sp>
      <p:sp>
        <p:nvSpPr>
          <p:cNvPr id="8" name="Freeform 7"/>
          <p:cNvSpPr/>
          <p:nvPr/>
        </p:nvSpPr>
        <p:spPr>
          <a:xfrm>
            <a:off x="8858938"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1" name="Freeform 10"/>
          <p:cNvSpPr/>
          <p:nvPr/>
        </p:nvSpPr>
        <p:spPr>
          <a:xfrm>
            <a:off x="5277538" y="2447871"/>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6" name="TextBox 15"/>
          <p:cNvSpPr txBox="1"/>
          <p:nvPr/>
        </p:nvSpPr>
        <p:spPr>
          <a:xfrm>
            <a:off x="1219200" y="1851328"/>
            <a:ext cx="2500603" cy="276999"/>
          </a:xfrm>
          <a:prstGeom prst="rect">
            <a:avLst/>
          </a:prstGeom>
          <a:noFill/>
        </p:spPr>
        <p:txBody>
          <a:bodyPr wrap="square" rtlCol="0">
            <a:spAutoFit/>
          </a:bodyPr>
          <a:lstStyle/>
          <a:p>
            <a:pPr algn="ctr"/>
            <a:r>
              <a:rPr lang="en-US" sz="1200" b="1" dirty="0">
                <a:latin typeface="Arial" pitchFamily="34" charset="0"/>
                <a:cs typeface="Arial" pitchFamily="34" charset="0"/>
              </a:rPr>
              <a:t>SIMULATION TESTING</a:t>
            </a:r>
          </a:p>
        </p:txBody>
      </p:sp>
      <p:sp>
        <p:nvSpPr>
          <p:cNvPr id="17" name="TextBox 16"/>
          <p:cNvSpPr txBox="1"/>
          <p:nvPr/>
        </p:nvSpPr>
        <p:spPr>
          <a:xfrm>
            <a:off x="4683045" y="1824335"/>
            <a:ext cx="2702537"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(Ideal case)</a:t>
            </a:r>
          </a:p>
        </p:txBody>
      </p:sp>
      <p:sp>
        <p:nvSpPr>
          <p:cNvPr id="18" name="TextBox 17"/>
          <p:cNvSpPr txBox="1"/>
          <p:nvPr/>
        </p:nvSpPr>
        <p:spPr>
          <a:xfrm>
            <a:off x="8458200" y="1811310"/>
            <a:ext cx="2514600"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(Real-world)</a:t>
            </a:r>
          </a:p>
        </p:txBody>
      </p:sp>
      <p:sp>
        <p:nvSpPr>
          <p:cNvPr id="42" name="Rectangle 41"/>
          <p:cNvSpPr/>
          <p:nvPr/>
        </p:nvSpPr>
        <p:spPr>
          <a:xfrm>
            <a:off x="9143783" y="2995758"/>
            <a:ext cx="616380" cy="33897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3" name="Rectangle 42"/>
          <p:cNvSpPr/>
          <p:nvPr/>
        </p:nvSpPr>
        <p:spPr>
          <a:xfrm>
            <a:off x="9630582" y="2642750"/>
            <a:ext cx="350485" cy="63524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4" name="Rectangle 43"/>
          <p:cNvSpPr/>
          <p:nvPr/>
        </p:nvSpPr>
        <p:spPr>
          <a:xfrm>
            <a:off x="9276731" y="2503823"/>
            <a:ext cx="818919" cy="28559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5" name="Rectangle 44"/>
          <p:cNvSpPr/>
          <p:nvPr/>
        </p:nvSpPr>
        <p:spPr>
          <a:xfrm>
            <a:off x="10051670" y="2836996"/>
            <a:ext cx="131418" cy="332712"/>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6" name="Rectangle 45"/>
          <p:cNvSpPr/>
          <p:nvPr/>
        </p:nvSpPr>
        <p:spPr>
          <a:xfrm>
            <a:off x="9038949" y="2780227"/>
            <a:ext cx="193865" cy="173553"/>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3" name="TextBox 12"/>
          <p:cNvSpPr txBox="1"/>
          <p:nvPr/>
        </p:nvSpPr>
        <p:spPr>
          <a:xfrm>
            <a:off x="1346456" y="3962400"/>
            <a:ext cx="2373348" cy="1203022"/>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Point coverage of design space through simulation</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Verifies correct behavior for these points of the design space </a:t>
            </a:r>
          </a:p>
        </p:txBody>
      </p:sp>
      <p:sp>
        <p:nvSpPr>
          <p:cNvPr id="47" name="TextBox 46"/>
          <p:cNvSpPr txBox="1"/>
          <p:nvPr/>
        </p:nvSpPr>
        <p:spPr>
          <a:xfrm>
            <a:off x="5134171" y="4038600"/>
            <a:ext cx="1947919" cy="1017907"/>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Complete coverage of design space</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All possible model behaviors are correct</a:t>
            </a:r>
          </a:p>
        </p:txBody>
      </p:sp>
      <p:sp>
        <p:nvSpPr>
          <p:cNvPr id="48" name="TextBox 47"/>
          <p:cNvSpPr txBox="1"/>
          <p:nvPr/>
        </p:nvSpPr>
        <p:spPr>
          <a:xfrm>
            <a:off x="8650440" y="4038600"/>
            <a:ext cx="2093760" cy="1017907"/>
          </a:xfrm>
          <a:prstGeom prst="rect">
            <a:avLst/>
          </a:prstGeom>
          <a:noFill/>
        </p:spPr>
        <p:txBody>
          <a:bodyPr wrap="square" rtlCol="0">
            <a:spAutoFit/>
          </a:bodyPr>
          <a:lstStyle>
            <a:defPPr>
              <a:defRPr lang="en-US"/>
            </a:defPPr>
            <a:lvl1pPr marL="342900" indent="-342900">
              <a:buFont typeface="Arial" pitchFamily="34" charset="0"/>
              <a:buChar char="•"/>
              <a:defRPr>
                <a:latin typeface="Arial" pitchFamily="34" charset="0"/>
                <a:cs typeface="Arial" pitchFamily="34" charset="0"/>
              </a:defRPr>
            </a:lvl1pPr>
          </a:lstStyle>
          <a:p>
            <a:pPr marL="127720" indent="-127720"/>
            <a:r>
              <a:rPr lang="en-US" sz="1203" dirty="0"/>
              <a:t>Real-world application of formal verification</a:t>
            </a:r>
          </a:p>
          <a:p>
            <a:pPr marL="127720" indent="-127720"/>
            <a:endParaRPr lang="en-US" sz="1203" dirty="0"/>
          </a:p>
          <a:p>
            <a:pPr marL="127720" indent="-127720"/>
            <a:r>
              <a:rPr lang="en-US" sz="1203" dirty="0"/>
              <a:t>Based on completeness of behavior models</a:t>
            </a:r>
          </a:p>
        </p:txBody>
      </p:sp>
      <p:sp>
        <p:nvSpPr>
          <p:cNvPr id="51" name="Content Placeholder 15"/>
          <p:cNvSpPr txBox="1">
            <a:spLocks/>
          </p:cNvSpPr>
          <p:nvPr/>
        </p:nvSpPr>
        <p:spPr>
          <a:xfrm>
            <a:off x="914400" y="5784905"/>
            <a:ext cx="10363200" cy="819280"/>
          </a:xfrm>
          <a:prstGeom prst="rect">
            <a:avLst/>
          </a:prstGeom>
          <a:solidFill>
            <a:schemeClr val="accent1">
              <a:lumMod val="20000"/>
              <a:lumOff val="80000"/>
            </a:schemeClr>
          </a:solidFill>
          <a:ln w="28575">
            <a:solidFill>
              <a:schemeClr val="tx1"/>
            </a:solidFill>
          </a:ln>
        </p:spPr>
        <p:txBody>
          <a:bodyPr vert="horz" lIns="68750" tIns="34375" rIns="68750" bIns="34375"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i="1" dirty="0"/>
              <a:t>By using formal verification methods…</a:t>
            </a:r>
          </a:p>
          <a:p>
            <a:pPr marL="0" indent="0" algn="ctr">
              <a:buNone/>
            </a:pPr>
            <a:r>
              <a:rPr lang="en-US" sz="1800" b="1" i="1" dirty="0"/>
              <a:t>Simulink Design Verifier proves correct behaviors over a larger amount of the design space</a:t>
            </a:r>
          </a:p>
        </p:txBody>
      </p:sp>
      <p:sp>
        <p:nvSpPr>
          <p:cNvPr id="3" name="Rectangle 2"/>
          <p:cNvSpPr/>
          <p:nvPr/>
        </p:nvSpPr>
        <p:spPr>
          <a:xfrm>
            <a:off x="1143000"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4" name="Rectangle 53"/>
          <p:cNvSpPr/>
          <p:nvPr/>
        </p:nvSpPr>
        <p:spPr>
          <a:xfrm>
            <a:off x="4724227"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5" name="Rectangle 54"/>
          <p:cNvSpPr/>
          <p:nvPr/>
        </p:nvSpPr>
        <p:spPr>
          <a:xfrm>
            <a:off x="8346462"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56" name="Group 55"/>
          <p:cNvGrpSpPr/>
          <p:nvPr/>
        </p:nvGrpSpPr>
        <p:grpSpPr>
          <a:xfrm>
            <a:off x="1747988" y="2801265"/>
            <a:ext cx="476075" cy="766465"/>
            <a:chOff x="9002312" y="2061865"/>
            <a:chExt cx="476075" cy="766465"/>
          </a:xfrm>
        </p:grpSpPr>
        <p:sp>
          <p:nvSpPr>
            <p:cNvPr id="57" name="TextBox 56"/>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8" name="TextBox 57"/>
            <p:cNvSpPr txBox="1"/>
            <p:nvPr/>
          </p:nvSpPr>
          <p:spPr>
            <a:xfrm>
              <a:off x="9193326" y="2145720"/>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9" name="TextBox 58"/>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0" name="Group 59"/>
          <p:cNvGrpSpPr/>
          <p:nvPr/>
        </p:nvGrpSpPr>
        <p:grpSpPr>
          <a:xfrm>
            <a:off x="1928577" y="2362200"/>
            <a:ext cx="476075" cy="766465"/>
            <a:chOff x="9002312" y="2061865"/>
            <a:chExt cx="476075" cy="766465"/>
          </a:xfrm>
        </p:grpSpPr>
        <p:sp>
          <p:nvSpPr>
            <p:cNvPr id="61" name="TextBox 60"/>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2" name="TextBox 61"/>
            <p:cNvSpPr txBox="1"/>
            <p:nvPr/>
          </p:nvSpPr>
          <p:spPr>
            <a:xfrm>
              <a:off x="9154712" y="2242181"/>
              <a:ext cx="124211"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3" name="TextBox 62"/>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4" name="Group 63"/>
          <p:cNvGrpSpPr/>
          <p:nvPr/>
        </p:nvGrpSpPr>
        <p:grpSpPr>
          <a:xfrm>
            <a:off x="2460949" y="2418032"/>
            <a:ext cx="476075" cy="766465"/>
            <a:chOff x="9002312" y="2061865"/>
            <a:chExt cx="476075" cy="766465"/>
          </a:xfrm>
        </p:grpSpPr>
        <p:sp>
          <p:nvSpPr>
            <p:cNvPr id="65" name="TextBox 64"/>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6" name="TextBox 65"/>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7" name="TextBox 66"/>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8" name="Group 67"/>
          <p:cNvGrpSpPr/>
          <p:nvPr/>
        </p:nvGrpSpPr>
        <p:grpSpPr>
          <a:xfrm>
            <a:off x="2359235" y="2889525"/>
            <a:ext cx="423263" cy="741632"/>
            <a:chOff x="9002312" y="1997726"/>
            <a:chExt cx="423263" cy="800144"/>
          </a:xfrm>
        </p:grpSpPr>
        <p:sp>
          <p:nvSpPr>
            <p:cNvPr id="69" name="TextBox 68"/>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0" name="TextBox 69"/>
            <p:cNvSpPr txBox="1"/>
            <p:nvPr/>
          </p:nvSpPr>
          <p:spPr>
            <a:xfrm>
              <a:off x="9070754" y="233620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1" name="TextBox 70"/>
            <p:cNvSpPr txBox="1"/>
            <p:nvPr/>
          </p:nvSpPr>
          <p:spPr>
            <a:xfrm>
              <a:off x="9254300" y="1997726"/>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72" name="Group 71"/>
          <p:cNvGrpSpPr/>
          <p:nvPr/>
        </p:nvGrpSpPr>
        <p:grpSpPr>
          <a:xfrm>
            <a:off x="2839823" y="2469181"/>
            <a:ext cx="364191" cy="877544"/>
            <a:chOff x="8961796" y="2061865"/>
            <a:chExt cx="364191" cy="877544"/>
          </a:xfrm>
        </p:grpSpPr>
        <p:sp>
          <p:nvSpPr>
            <p:cNvPr id="73" name="TextBox 72"/>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4" name="TextBox 73"/>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5" name="TextBox 74"/>
            <p:cNvSpPr txBox="1"/>
            <p:nvPr/>
          </p:nvSpPr>
          <p:spPr>
            <a:xfrm>
              <a:off x="8961796" y="2477744"/>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spTree>
    <p:custDataLst>
      <p:tags r:id="rId1"/>
    </p:custDataLst>
    <p:extLst>
      <p:ext uri="{BB962C8B-B14F-4D97-AF65-F5344CB8AC3E}">
        <p14:creationId xmlns:p14="http://schemas.microsoft.com/office/powerpoint/2010/main" val="1833587043"/>
      </p:ext>
    </p:extLst>
  </p:cSld>
  <p:clrMapOvr>
    <a:masterClrMapping/>
  </p:clrMapOvr>
  <mc:AlternateContent xmlns:mc="http://schemas.openxmlformats.org/markup-compatibility/2006" xmlns:p14="http://schemas.microsoft.com/office/powerpoint/2010/main">
    <mc:Choice Requires="p14">
      <p:transition spd="slow" p14:dur="2000" advTm="27896"/>
    </mc:Choice>
    <mc:Fallback xmlns="">
      <p:transition spd="slow" advTm="27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9">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9">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2000"/>
                                  </p:stCondLst>
                                  <p:childTnLst>
                                    <p:set>
                                      <p:cBhvr>
                                        <p:cTn id="42" dur="1" fill="hold">
                                          <p:stCondLst>
                                            <p:cond delay="0"/>
                                          </p:stCondLst>
                                        </p:cTn>
                                        <p:tgtEl>
                                          <p:spTgt spid="68"/>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200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1">
                                            <p:bg/>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1">
                                            <p:txEl>
                                              <p:pRg st="0" end="0"/>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allAtOnce"/>
      <p:bldP spid="49" grpId="1" build="allAtOnce"/>
      <p:bldP spid="50" grpId="0" animBg="1"/>
      <p:bldP spid="50" grpId="1" animBg="1"/>
      <p:bldP spid="4" grpId="0" animBg="1"/>
      <p:bldP spid="5" grpId="0" animBg="1"/>
      <p:bldP spid="5" grpId="1" animBg="1"/>
      <p:bldP spid="8" grpId="0" animBg="1"/>
      <p:bldP spid="11" grpId="0" animBg="1"/>
      <p:bldP spid="16" grpId="0"/>
      <p:bldP spid="17" grpId="0"/>
      <p:bldP spid="18" grpId="0"/>
      <p:bldP spid="42" grpId="0" animBg="1"/>
      <p:bldP spid="43" grpId="0" animBg="1"/>
      <p:bldP spid="44" grpId="0" animBg="1"/>
      <p:bldP spid="45" grpId="0" animBg="1"/>
      <p:bldP spid="46" grpId="0" animBg="1"/>
      <p:bldP spid="13" grpId="0" build="allAtOnce"/>
      <p:bldP spid="47" grpId="0" uiExpand="1" build="allAtOnce"/>
      <p:bldP spid="51" grpId="0" build="p" animBg="1"/>
      <p:bldP spid="3" grpId="0" animBg="1"/>
      <p:bldP spid="54" grpId="0" animBg="1"/>
      <p:bldP spid="5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solidFill>
                  <a:srgbClr val="D26E00"/>
                </a:solidFill>
              </a:rPr>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915507210"/>
      </p:ext>
    </p:extLst>
  </p:cSld>
  <p:clrMapOvr>
    <a:masterClrMapping/>
  </p:clrMapOvr>
  <mc:AlternateContent xmlns:mc="http://schemas.openxmlformats.org/markup-compatibility/2006" xmlns:p14="http://schemas.microsoft.com/office/powerpoint/2010/main">
    <mc:Choice Requires="p14">
      <p:transition spd="slow" p14:dur="2000" advTm="3175"/>
    </mc:Choice>
    <mc:Fallback xmlns="">
      <p:transition spd="slow" advTm="3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008000"/>
                                        </p:clrVal>
                                      </p:to>
                                    </p:set>
                                    <p:set>
                                      <p:cBhvr>
                                        <p:cTn id="7" dur="500" fill="hold"/>
                                        <p:tgtEl>
                                          <p:spTgt spid="6">
                                            <p:txEl>
                                              <p:pRg st="9" end="9"/>
                                            </p:txEl>
                                          </p:spTgt>
                                        </p:tgtEl>
                                        <p:attrNameLst>
                                          <p:attrName>fillcolor</p:attrName>
                                        </p:attrNameLst>
                                      </p:cBhvr>
                                      <p:to>
                                        <p:clrVal>
                                          <a:srgbClr val="0080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4876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r>
              <a:rPr lang="en-US" sz="2800" dirty="0">
                <a:solidFill>
                  <a:srgbClr val="008000"/>
                </a:solidFill>
              </a:rPr>
              <a:t>Can we prove the implementation always meets requirements?</a:t>
            </a:r>
          </a:p>
          <a:p>
            <a:pPr fontAlgn="base"/>
            <a:endParaRPr lang="en-US" sz="2800" dirty="0">
              <a:solidFill>
                <a:srgbClr val="008000"/>
              </a:solidFill>
            </a:endParaRP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0534336"/>
      </p:ext>
    </p:extLst>
  </p:cSld>
  <p:clrMapOvr>
    <a:masterClrMapping/>
  </p:clrMapOvr>
  <mc:AlternateContent xmlns:mc="http://schemas.openxmlformats.org/markup-compatibility/2006" xmlns:p14="http://schemas.microsoft.com/office/powerpoint/2010/main">
    <mc:Choice Requires="p14">
      <p:transition spd="slow" p14:dur="2000" advTm="1246"/>
    </mc:Choice>
    <mc:Fallback xmlns="">
      <p:transition spd="slow" advTm="124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769600" cy="990600"/>
          </a:xfrm>
        </p:spPr>
        <p:txBody>
          <a:bodyPr/>
          <a:lstStyle/>
          <a:p>
            <a:r>
              <a:rPr lang="en-US" dirty="0"/>
              <a:t>Gaining Confidence in Your Design</a:t>
            </a:r>
          </a:p>
        </p:txBody>
      </p:sp>
      <p:cxnSp>
        <p:nvCxnSpPr>
          <p:cNvPr id="15" name="Straight Arrow Connector 14"/>
          <p:cNvCxnSpPr>
            <a:cxnSpLocks/>
          </p:cNvCxnSpPr>
          <p:nvPr/>
        </p:nvCxnSpPr>
        <p:spPr>
          <a:xfrm>
            <a:off x="685800" y="5982390"/>
            <a:ext cx="10363200"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101969" y="5772090"/>
            <a:ext cx="1575431" cy="400110"/>
          </a:xfrm>
          <a:prstGeom prst="rect">
            <a:avLst/>
          </a:prstGeom>
          <a:solidFill>
            <a:schemeClr val="bg1"/>
          </a:solidFill>
        </p:spPr>
        <p:txBody>
          <a:bodyPr wrap="none" rtlCol="0">
            <a:spAutoFit/>
          </a:bodyPr>
          <a:lstStyle/>
          <a:p>
            <a:r>
              <a:rPr lang="en-US" sz="2000" i="1" dirty="0">
                <a:solidFill>
                  <a:schemeClr val="bg1">
                    <a:lumMod val="50000"/>
                  </a:schemeClr>
                </a:solidFill>
                <a:latin typeface="Arial" pitchFamily="34" charset="0"/>
                <a:cs typeface="Arial" pitchFamily="34" charset="0"/>
              </a:rPr>
              <a:t>Effort / Time</a:t>
            </a:r>
          </a:p>
        </p:txBody>
      </p:sp>
      <p:cxnSp>
        <p:nvCxnSpPr>
          <p:cNvPr id="17" name="Straight Arrow Connector 16"/>
          <p:cNvCxnSpPr>
            <a:cxnSpLocks/>
          </p:cNvCxnSpPr>
          <p:nvPr/>
        </p:nvCxnSpPr>
        <p:spPr>
          <a:xfrm flipV="1">
            <a:off x="685800" y="1153356"/>
            <a:ext cx="0" cy="4829034"/>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366" y="2140251"/>
            <a:ext cx="1582484" cy="707886"/>
          </a:xfrm>
          <a:prstGeom prst="rect">
            <a:avLst/>
          </a:prstGeom>
          <a:solidFill>
            <a:schemeClr val="bg1"/>
          </a:solidFill>
        </p:spPr>
        <p:txBody>
          <a:bodyPr wrap="none" rtlCol="0">
            <a:spAutoFit/>
          </a:bodyPr>
          <a:lstStyle/>
          <a:p>
            <a:pPr algn="ctr"/>
            <a:r>
              <a:rPr lang="en-US" sz="2000" b="1" i="1" dirty="0">
                <a:solidFill>
                  <a:srgbClr val="92D050"/>
                </a:solidFill>
                <a:latin typeface="Arial" pitchFamily="34" charset="0"/>
                <a:cs typeface="Arial" pitchFamily="34" charset="0"/>
              </a:rPr>
              <a:t>Design</a:t>
            </a:r>
          </a:p>
          <a:p>
            <a:pPr algn="ctr"/>
            <a:r>
              <a:rPr lang="en-US" sz="2000" b="1" i="1" dirty="0">
                <a:solidFill>
                  <a:srgbClr val="92D050"/>
                </a:solidFill>
                <a:latin typeface="Arial" pitchFamily="34" charset="0"/>
                <a:cs typeface="Arial" pitchFamily="34" charset="0"/>
              </a:rPr>
              <a:t>Confidence</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2" name="Group 41"/>
          <p:cNvGrpSpPr/>
          <p:nvPr/>
        </p:nvGrpSpPr>
        <p:grpSpPr>
          <a:xfrm>
            <a:off x="1755872" y="2210984"/>
            <a:ext cx="493165" cy="566419"/>
            <a:chOff x="4404519" y="5181600"/>
            <a:chExt cx="2133600" cy="1235149"/>
          </a:xfrm>
        </p:grpSpPr>
        <p:sp>
          <p:nvSpPr>
            <p:cNvPr id="43" name="Diagonal Stripe 4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4" name="Diagonal Stripe 43"/>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3" name="Arrow: Right 2">
            <a:extLst>
              <a:ext uri="{FF2B5EF4-FFF2-40B4-BE49-F238E27FC236}">
                <a16:creationId xmlns:a16="http://schemas.microsoft.com/office/drawing/2014/main" id="{423AA96F-68CF-438A-8960-27F22657D5F7}"/>
              </a:ext>
            </a:extLst>
          </p:cNvPr>
          <p:cNvSpPr/>
          <p:nvPr/>
        </p:nvSpPr>
        <p:spPr>
          <a:xfrm rot="19475909">
            <a:off x="-123989" y="3073959"/>
            <a:ext cx="9452858" cy="20771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0" name="TextBox 19"/>
          <p:cNvSpPr txBox="1"/>
          <p:nvPr/>
        </p:nvSpPr>
        <p:spPr>
          <a:xfrm>
            <a:off x="807190" y="5327577"/>
            <a:ext cx="1581731"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defPPr>
              <a:defRPr lang="en-US"/>
            </a:defPPr>
            <a:lvl1pPr algn="ctr">
              <a:defRPr i="1" u="sng">
                <a:cs typeface="Arial" pitchFamily="34" charset="0"/>
              </a:defRPr>
            </a:lvl1pPr>
          </a:lstStyle>
          <a:p>
            <a:r>
              <a:rPr lang="en-US" dirty="0"/>
              <a:t>Ad-Hoc Tests</a:t>
            </a:r>
          </a:p>
        </p:txBody>
      </p:sp>
      <p:sp>
        <p:nvSpPr>
          <p:cNvPr id="34" name="TextBox 33">
            <a:extLst>
              <a:ext uri="{FF2B5EF4-FFF2-40B4-BE49-F238E27FC236}">
                <a16:creationId xmlns:a16="http://schemas.microsoft.com/office/drawing/2014/main" id="{40D05A47-07E2-4112-8D75-207DB2386033}"/>
              </a:ext>
            </a:extLst>
          </p:cNvPr>
          <p:cNvSpPr txBox="1"/>
          <p:nvPr/>
        </p:nvSpPr>
        <p:spPr>
          <a:xfrm>
            <a:off x="2751971" y="3862933"/>
            <a:ext cx="2036956"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spAutoFit/>
          </a:bodyPr>
          <a:lstStyle>
            <a:defPPr>
              <a:defRPr lang="en-US"/>
            </a:defPPr>
            <a:lvl1pPr algn="ctr">
              <a:defRPr i="1" u="sng">
                <a:cs typeface="Arial" pitchFamily="34" charset="0"/>
              </a:defRPr>
            </a:lvl1pPr>
          </a:lstStyle>
          <a:p>
            <a:r>
              <a:rPr lang="en-US" dirty="0"/>
              <a:t>Standards Check</a:t>
            </a:r>
          </a:p>
        </p:txBody>
      </p:sp>
      <p:sp>
        <p:nvSpPr>
          <p:cNvPr id="22" name="TextBox 21"/>
          <p:cNvSpPr txBox="1"/>
          <p:nvPr/>
        </p:nvSpPr>
        <p:spPr>
          <a:xfrm>
            <a:off x="1753239" y="4595255"/>
            <a:ext cx="1584055"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spAutoFit/>
          </a:bodyPr>
          <a:lstStyle>
            <a:defPPr>
              <a:defRPr lang="en-US"/>
            </a:defPPr>
            <a:lvl1pPr algn="ctr">
              <a:defRPr i="1" u="sng">
                <a:cs typeface="Arial" pitchFamily="34" charset="0"/>
              </a:defRPr>
            </a:lvl1pPr>
          </a:lstStyle>
          <a:p>
            <a:r>
              <a:rPr lang="en-US" dirty="0" err="1"/>
              <a:t>Req</a:t>
            </a:r>
            <a:r>
              <a:rPr lang="en-US" dirty="0"/>
              <a:t> Linking</a:t>
            </a:r>
          </a:p>
        </p:txBody>
      </p:sp>
      <p:sp>
        <p:nvSpPr>
          <p:cNvPr id="21" name="TextBox 20"/>
          <p:cNvSpPr txBox="1"/>
          <p:nvPr/>
        </p:nvSpPr>
        <p:spPr>
          <a:xfrm>
            <a:off x="3733800" y="3130611"/>
            <a:ext cx="2209799"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Design Error Check</a:t>
            </a:r>
          </a:p>
        </p:txBody>
      </p:sp>
      <p:sp>
        <p:nvSpPr>
          <p:cNvPr id="23" name="TextBox 22"/>
          <p:cNvSpPr txBox="1"/>
          <p:nvPr/>
        </p:nvSpPr>
        <p:spPr>
          <a:xfrm>
            <a:off x="4648200" y="2398288"/>
            <a:ext cx="1905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Functional Tests</a:t>
            </a:r>
          </a:p>
        </p:txBody>
      </p:sp>
      <p:sp>
        <p:nvSpPr>
          <p:cNvPr id="24" name="TextBox 23"/>
          <p:cNvSpPr txBox="1"/>
          <p:nvPr/>
        </p:nvSpPr>
        <p:spPr>
          <a:xfrm>
            <a:off x="5638800" y="1665965"/>
            <a:ext cx="2301075"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Requirement Proofs</a:t>
            </a:r>
          </a:p>
        </p:txBody>
      </p:sp>
      <p:sp>
        <p:nvSpPr>
          <p:cNvPr id="25" name="TextBox 24"/>
          <p:cNvSpPr txBox="1"/>
          <p:nvPr/>
        </p:nvSpPr>
        <p:spPr>
          <a:xfrm>
            <a:off x="6152030" y="933642"/>
            <a:ext cx="2848743"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en-US" i="1" u="sng" dirty="0">
                <a:cs typeface="Arial" pitchFamily="34" charset="0"/>
              </a:rPr>
              <a:t>Model/Code Equivalence</a:t>
            </a:r>
          </a:p>
        </p:txBody>
      </p:sp>
      <p:sp>
        <p:nvSpPr>
          <p:cNvPr id="26" name="Rectangle 25">
            <a:extLst>
              <a:ext uri="{FF2B5EF4-FFF2-40B4-BE49-F238E27FC236}">
                <a16:creationId xmlns:a16="http://schemas.microsoft.com/office/drawing/2014/main" id="{77EE0061-C96A-4A76-8C7F-D60C552033E3}"/>
              </a:ext>
            </a:extLst>
          </p:cNvPr>
          <p:cNvSpPr/>
          <p:nvPr/>
        </p:nvSpPr>
        <p:spPr>
          <a:xfrm>
            <a:off x="2510691" y="5340446"/>
            <a:ext cx="3063273" cy="369332"/>
          </a:xfrm>
          <a:prstGeom prst="rect">
            <a:avLst/>
          </a:prstGeom>
          <a:solidFill>
            <a:schemeClr val="bg1"/>
          </a:solidFill>
        </p:spPr>
        <p:txBody>
          <a:bodyPr wrap="square">
            <a:spAutoFit/>
          </a:bodyPr>
          <a:lstStyle/>
          <a:p>
            <a:pPr fontAlgn="base"/>
            <a:r>
              <a:rPr lang="en-US" dirty="0">
                <a:solidFill>
                  <a:schemeClr val="tx2"/>
                </a:solidFill>
              </a:rPr>
              <a:t>Find design issues early </a:t>
            </a:r>
          </a:p>
        </p:txBody>
      </p:sp>
      <p:sp>
        <p:nvSpPr>
          <p:cNvPr id="27" name="Rectangle 26">
            <a:extLst>
              <a:ext uri="{FF2B5EF4-FFF2-40B4-BE49-F238E27FC236}">
                <a16:creationId xmlns:a16="http://schemas.microsoft.com/office/drawing/2014/main" id="{5C1AE4AC-8049-4457-BCA6-70491A0A0F69}"/>
              </a:ext>
            </a:extLst>
          </p:cNvPr>
          <p:cNvSpPr/>
          <p:nvPr/>
        </p:nvSpPr>
        <p:spPr>
          <a:xfrm>
            <a:off x="3461492" y="4612341"/>
            <a:ext cx="3779094" cy="369332"/>
          </a:xfrm>
          <a:prstGeom prst="rect">
            <a:avLst/>
          </a:prstGeom>
          <a:solidFill>
            <a:schemeClr val="bg1"/>
          </a:solidFill>
        </p:spPr>
        <p:txBody>
          <a:bodyPr wrap="square">
            <a:spAutoFit/>
          </a:bodyPr>
          <a:lstStyle/>
          <a:p>
            <a:pPr fontAlgn="base"/>
            <a:r>
              <a:rPr lang="en-US" dirty="0">
                <a:solidFill>
                  <a:schemeClr val="tx2"/>
                </a:solidFill>
              </a:rPr>
              <a:t>All requirements implemented</a:t>
            </a:r>
          </a:p>
        </p:txBody>
      </p:sp>
      <p:sp>
        <p:nvSpPr>
          <p:cNvPr id="28" name="Rectangle 27">
            <a:extLst>
              <a:ext uri="{FF2B5EF4-FFF2-40B4-BE49-F238E27FC236}">
                <a16:creationId xmlns:a16="http://schemas.microsoft.com/office/drawing/2014/main" id="{05E86799-4BA3-4920-A688-72E420CFCC95}"/>
              </a:ext>
            </a:extLst>
          </p:cNvPr>
          <p:cNvSpPr/>
          <p:nvPr/>
        </p:nvSpPr>
        <p:spPr>
          <a:xfrm>
            <a:off x="4909672" y="3886049"/>
            <a:ext cx="3657601" cy="369332"/>
          </a:xfrm>
          <a:prstGeom prst="rect">
            <a:avLst/>
          </a:prstGeom>
          <a:solidFill>
            <a:schemeClr val="bg1"/>
          </a:solidFill>
        </p:spPr>
        <p:txBody>
          <a:bodyPr wrap="square">
            <a:spAutoFit/>
          </a:bodyPr>
          <a:lstStyle/>
          <a:p>
            <a:pPr fontAlgn="base"/>
            <a:r>
              <a:rPr lang="en-US" dirty="0">
                <a:solidFill>
                  <a:schemeClr val="tx2"/>
                </a:solidFill>
              </a:rPr>
              <a:t>Compliant to modeling standards</a:t>
            </a:r>
          </a:p>
        </p:txBody>
      </p:sp>
      <p:sp>
        <p:nvSpPr>
          <p:cNvPr id="29" name="Rectangle 28">
            <a:extLst>
              <a:ext uri="{FF2B5EF4-FFF2-40B4-BE49-F238E27FC236}">
                <a16:creationId xmlns:a16="http://schemas.microsoft.com/office/drawing/2014/main" id="{0DF2AE1D-5C28-4983-8DE5-61CE8F6019C8}"/>
              </a:ext>
            </a:extLst>
          </p:cNvPr>
          <p:cNvSpPr/>
          <p:nvPr/>
        </p:nvSpPr>
        <p:spPr>
          <a:xfrm>
            <a:off x="6071348" y="3130926"/>
            <a:ext cx="3657601" cy="369332"/>
          </a:xfrm>
          <a:prstGeom prst="rect">
            <a:avLst/>
          </a:prstGeom>
          <a:solidFill>
            <a:schemeClr val="bg1"/>
          </a:solidFill>
        </p:spPr>
        <p:txBody>
          <a:bodyPr wrap="square">
            <a:spAutoFit/>
          </a:bodyPr>
          <a:lstStyle/>
          <a:p>
            <a:pPr fontAlgn="base"/>
            <a:r>
              <a:rPr lang="en-US" dirty="0">
                <a:solidFill>
                  <a:schemeClr val="tx2"/>
                </a:solidFill>
              </a:rPr>
              <a:t>Detect design errors early</a:t>
            </a:r>
          </a:p>
        </p:txBody>
      </p:sp>
      <p:sp>
        <p:nvSpPr>
          <p:cNvPr id="31" name="Rectangle 30">
            <a:extLst>
              <a:ext uri="{FF2B5EF4-FFF2-40B4-BE49-F238E27FC236}">
                <a16:creationId xmlns:a16="http://schemas.microsoft.com/office/drawing/2014/main" id="{81C8061B-0654-443E-8BE5-E1E417A4452B}"/>
              </a:ext>
            </a:extLst>
          </p:cNvPr>
          <p:cNvSpPr/>
          <p:nvPr/>
        </p:nvSpPr>
        <p:spPr>
          <a:xfrm>
            <a:off x="6651812" y="2278473"/>
            <a:ext cx="3657601" cy="369332"/>
          </a:xfrm>
          <a:prstGeom prst="rect">
            <a:avLst/>
          </a:prstGeom>
          <a:solidFill>
            <a:schemeClr val="bg1"/>
          </a:solidFill>
        </p:spPr>
        <p:txBody>
          <a:bodyPr wrap="square">
            <a:spAutoFit/>
          </a:bodyPr>
          <a:lstStyle/>
          <a:p>
            <a:pPr fontAlgn="base"/>
            <a:r>
              <a:rPr lang="en-US" dirty="0">
                <a:solidFill>
                  <a:schemeClr val="tx2"/>
                </a:solidFill>
              </a:rPr>
              <a:t>Pass all functional requirements</a:t>
            </a:r>
          </a:p>
        </p:txBody>
      </p:sp>
      <p:sp>
        <p:nvSpPr>
          <p:cNvPr id="32" name="Rectangle 31">
            <a:extLst>
              <a:ext uri="{FF2B5EF4-FFF2-40B4-BE49-F238E27FC236}">
                <a16:creationId xmlns:a16="http://schemas.microsoft.com/office/drawing/2014/main" id="{3082D88E-2521-48FA-BB58-06753D676729}"/>
              </a:ext>
            </a:extLst>
          </p:cNvPr>
          <p:cNvSpPr/>
          <p:nvPr/>
        </p:nvSpPr>
        <p:spPr>
          <a:xfrm>
            <a:off x="6781800" y="2590800"/>
            <a:ext cx="2895600" cy="369332"/>
          </a:xfrm>
          <a:prstGeom prst="rect">
            <a:avLst/>
          </a:prstGeom>
          <a:solidFill>
            <a:schemeClr val="bg1"/>
          </a:solidFill>
        </p:spPr>
        <p:txBody>
          <a:bodyPr wrap="square">
            <a:spAutoFit/>
          </a:bodyPr>
          <a:lstStyle/>
          <a:p>
            <a:pPr fontAlgn="base"/>
            <a:r>
              <a:rPr lang="en-US" dirty="0">
                <a:solidFill>
                  <a:schemeClr val="tx2"/>
                </a:solidFill>
              </a:rPr>
              <a:t>Completely tested design</a:t>
            </a:r>
          </a:p>
        </p:txBody>
      </p:sp>
      <p:sp>
        <p:nvSpPr>
          <p:cNvPr id="33" name="Rectangle 32">
            <a:extLst>
              <a:ext uri="{FF2B5EF4-FFF2-40B4-BE49-F238E27FC236}">
                <a16:creationId xmlns:a16="http://schemas.microsoft.com/office/drawing/2014/main" id="{AC81F952-FE0B-41D1-9055-2666DF195536}"/>
              </a:ext>
            </a:extLst>
          </p:cNvPr>
          <p:cNvSpPr/>
          <p:nvPr/>
        </p:nvSpPr>
        <p:spPr>
          <a:xfrm>
            <a:off x="8048981" y="1676510"/>
            <a:ext cx="3022355" cy="369332"/>
          </a:xfrm>
          <a:prstGeom prst="rect">
            <a:avLst/>
          </a:prstGeom>
          <a:solidFill>
            <a:schemeClr val="bg1"/>
          </a:solidFill>
        </p:spPr>
        <p:txBody>
          <a:bodyPr wrap="square">
            <a:spAutoFit/>
          </a:bodyPr>
          <a:lstStyle/>
          <a:p>
            <a:pPr fontAlgn="base"/>
            <a:r>
              <a:rPr lang="en-US" dirty="0">
                <a:solidFill>
                  <a:schemeClr val="tx2"/>
                </a:solidFill>
              </a:rPr>
              <a:t>Prove intended functionality</a:t>
            </a:r>
          </a:p>
        </p:txBody>
      </p:sp>
      <p:sp>
        <p:nvSpPr>
          <p:cNvPr id="35" name="Rectangle 34">
            <a:extLst>
              <a:ext uri="{FF2B5EF4-FFF2-40B4-BE49-F238E27FC236}">
                <a16:creationId xmlns:a16="http://schemas.microsoft.com/office/drawing/2014/main" id="{9E605004-3057-4097-BE75-34A037039D71}"/>
              </a:ext>
            </a:extLst>
          </p:cNvPr>
          <p:cNvSpPr/>
          <p:nvPr/>
        </p:nvSpPr>
        <p:spPr>
          <a:xfrm>
            <a:off x="9108350" y="955243"/>
            <a:ext cx="3022356" cy="369332"/>
          </a:xfrm>
          <a:prstGeom prst="rect">
            <a:avLst/>
          </a:prstGeom>
          <a:solidFill>
            <a:schemeClr val="bg1"/>
          </a:solidFill>
        </p:spPr>
        <p:txBody>
          <a:bodyPr wrap="square">
            <a:spAutoFit/>
          </a:bodyPr>
          <a:lstStyle/>
          <a:p>
            <a:pPr fontAlgn="base"/>
            <a:r>
              <a:rPr lang="en-US" dirty="0">
                <a:solidFill>
                  <a:schemeClr val="tx2"/>
                </a:solidFill>
              </a:rPr>
              <a:t>Code performs as intended</a:t>
            </a:r>
          </a:p>
        </p:txBody>
      </p:sp>
    </p:spTree>
    <p:custDataLst>
      <p:tags r:id="rId1"/>
    </p:custDataLst>
    <p:extLst>
      <p:ext uri="{BB962C8B-B14F-4D97-AF65-F5344CB8AC3E}">
        <p14:creationId xmlns:p14="http://schemas.microsoft.com/office/powerpoint/2010/main" val="2781080677"/>
      </p:ext>
    </p:extLst>
  </p:cSld>
  <p:clrMapOvr>
    <a:masterClrMapping/>
  </p:clrMapOvr>
  <mc:AlternateContent xmlns:mc="http://schemas.openxmlformats.org/markup-compatibility/2006" xmlns:p14="http://schemas.microsoft.com/office/powerpoint/2010/main">
    <mc:Choice Requires="p14">
      <p:transition spd="slow" p14:dur="2000" advTm="17663"/>
    </mc:Choice>
    <mc:Fallback xmlns="">
      <p:transition spd="slow" advTm="17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animBg="1"/>
      <p:bldP spid="22" grpId="0" animBg="1"/>
      <p:bldP spid="21" grpId="0" animBg="1"/>
      <p:bldP spid="23" grpId="0" animBg="1"/>
      <p:bldP spid="24" grpId="0" animBg="1"/>
      <p:bldP spid="25" grpId="0" animBg="1"/>
      <p:bldP spid="26" grpId="0" animBg="1"/>
      <p:bldP spid="27" grpId="0" animBg="1"/>
      <p:bldP spid="28" grpId="0" animBg="1"/>
      <p:bldP spid="29" grpId="0" animBg="1"/>
      <p:bldP spid="31" grpId="0" animBg="1"/>
      <p:bldP spid="32" grpId="0" animBg="1"/>
      <p:bldP spid="33" grpId="0" animBg="1"/>
      <p:bldP spid="3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990600"/>
          </a:xfrm>
        </p:spPr>
        <p:txBody>
          <a:bodyPr/>
          <a:lstStyle/>
          <a:p>
            <a:r>
              <a:rPr lang="en-US" dirty="0"/>
              <a:t>Key Enablers</a:t>
            </a:r>
          </a:p>
        </p:txBody>
      </p:sp>
      <p:sp>
        <p:nvSpPr>
          <p:cNvPr id="4" name="Content Placeholder 15"/>
          <p:cNvSpPr>
            <a:spLocks noGrp="1"/>
          </p:cNvSpPr>
          <p:nvPr>
            <p:ph idx="1"/>
          </p:nvPr>
        </p:nvSpPr>
        <p:spPr>
          <a:xfrm>
            <a:off x="1295400" y="1434353"/>
            <a:ext cx="9296400" cy="4876800"/>
          </a:xfrm>
        </p:spPr>
        <p:txBody>
          <a:bodyPr>
            <a:normAutofit lnSpcReduction="10000"/>
          </a:bodyPr>
          <a:lstStyle/>
          <a:p>
            <a:pPr marL="0" indent="0">
              <a:buNone/>
            </a:pPr>
            <a:r>
              <a:rPr lang="en-US" sz="2600" b="1" i="1" dirty="0" err="1"/>
              <a:t>MathWorks</a:t>
            </a:r>
            <a:r>
              <a:rPr lang="en-US" sz="2600" b="1" i="1" dirty="0"/>
              <a:t> tools enable …</a:t>
            </a:r>
          </a:p>
          <a:p>
            <a:pPr marL="0" indent="0">
              <a:buNone/>
            </a:pPr>
            <a:endParaRPr lang="en-US" b="1" dirty="0"/>
          </a:p>
          <a:p>
            <a:pPr>
              <a:buFont typeface="Wingdings" panose="05000000000000000000" pitchFamily="2" charset="2"/>
              <a:buChar char="ü"/>
            </a:pPr>
            <a:r>
              <a:rPr lang="en-US" b="1" dirty="0"/>
              <a:t>The usage of a standard workflow for software development</a:t>
            </a:r>
          </a:p>
          <a:p>
            <a:pPr>
              <a:buFont typeface="Wingdings" panose="05000000000000000000" pitchFamily="2" charset="2"/>
              <a:buChar char="ü"/>
            </a:pPr>
            <a:endParaRPr lang="en-US" b="1" dirty="0"/>
          </a:p>
          <a:p>
            <a:pPr>
              <a:buFont typeface="Wingdings" panose="05000000000000000000" pitchFamily="2" charset="2"/>
              <a:buChar char="ü"/>
            </a:pPr>
            <a:r>
              <a:rPr lang="en-US" b="1" dirty="0"/>
              <a:t>A seamless, integrated workflow for model development, code generation and V&amp;V testing</a:t>
            </a:r>
          </a:p>
          <a:p>
            <a:pPr>
              <a:buFont typeface="Wingdings" panose="05000000000000000000" pitchFamily="2" charset="2"/>
              <a:buChar char="ü"/>
            </a:pPr>
            <a:endParaRPr lang="en-US" b="1" dirty="0"/>
          </a:p>
          <a:p>
            <a:pPr>
              <a:buFont typeface="Wingdings" panose="05000000000000000000" pitchFamily="2" charset="2"/>
              <a:buChar char="ü"/>
            </a:pPr>
            <a:r>
              <a:rPr lang="en-US" b="1" dirty="0"/>
              <a:t>Design verification earlier in the development lifecycle and support across the lifecycle</a:t>
            </a:r>
          </a:p>
          <a:p>
            <a:pPr>
              <a:buFont typeface="Wingdings" panose="05000000000000000000" pitchFamily="2" charset="2"/>
              <a:buChar char="ü"/>
            </a:pPr>
            <a:endParaRPr lang="en-US" b="1" dirty="0"/>
          </a:p>
          <a:p>
            <a:pPr>
              <a:buFont typeface="Wingdings" panose="05000000000000000000" pitchFamily="2" charset="2"/>
              <a:buChar char="ü"/>
            </a:pPr>
            <a:r>
              <a:rPr lang="en-US" b="1" dirty="0"/>
              <a:t>Increased confidence in the work product with integrated support for code verification</a:t>
            </a:r>
          </a:p>
        </p:txBody>
      </p:sp>
    </p:spTree>
    <p:custDataLst>
      <p:tags r:id="rId1"/>
    </p:custDataLst>
    <p:extLst>
      <p:ext uri="{BB962C8B-B14F-4D97-AF65-F5344CB8AC3E}">
        <p14:creationId xmlns:p14="http://schemas.microsoft.com/office/powerpoint/2010/main" val="2228244721"/>
      </p:ext>
    </p:extLst>
  </p:cSld>
  <p:clrMapOvr>
    <a:masterClrMapping/>
  </p:clrMapOvr>
  <mc:AlternateContent xmlns:mc="http://schemas.openxmlformats.org/markup-compatibility/2006" xmlns:p14="http://schemas.microsoft.com/office/powerpoint/2010/main">
    <mc:Choice Requires="p14">
      <p:transition spd="slow" p14:dur="2000" advTm="10216"/>
    </mc:Choice>
    <mc:Fallback xmlns="">
      <p:transition spd="slow" advTm="102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2590800"/>
            <a:ext cx="4419600" cy="990600"/>
          </a:xfrm>
        </p:spPr>
        <p:txBody>
          <a:bodyPr/>
          <a:lstStyle/>
          <a:p>
            <a:pPr algn="ctr"/>
            <a:r>
              <a:rPr lang="en-US" sz="4800" dirty="0"/>
              <a:t>Thank You!</a:t>
            </a:r>
          </a:p>
        </p:txBody>
      </p:sp>
    </p:spTree>
    <p:extLst>
      <p:ext uri="{BB962C8B-B14F-4D97-AF65-F5344CB8AC3E}">
        <p14:creationId xmlns:p14="http://schemas.microsoft.com/office/powerpoint/2010/main" val="2671973392"/>
      </p:ext>
    </p:extLst>
  </p:cSld>
  <p:clrMapOvr>
    <a:masterClrMapping/>
  </p:clrMapOvr>
  <mc:AlternateContent xmlns:mc="http://schemas.openxmlformats.org/markup-compatibility/2006" xmlns:p14="http://schemas.microsoft.com/office/powerpoint/2010/main">
    <mc:Choice Requires="p14">
      <p:transition spd="slow" p14:dur="2000" advTm="4714"/>
    </mc:Choice>
    <mc:Fallback xmlns="">
      <p:transition spd="slow" advTm="4714"/>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2590800"/>
            <a:ext cx="8077200" cy="990600"/>
          </a:xfrm>
        </p:spPr>
        <p:txBody>
          <a:bodyPr/>
          <a:lstStyle/>
          <a:p>
            <a:pPr algn="ctr"/>
            <a:r>
              <a:rPr lang="en-US" sz="4800" dirty="0"/>
              <a:t>Support</a:t>
            </a:r>
          </a:p>
        </p:txBody>
      </p:sp>
    </p:spTree>
    <p:extLst>
      <p:ext uri="{BB962C8B-B14F-4D97-AF65-F5344CB8AC3E}">
        <p14:creationId xmlns:p14="http://schemas.microsoft.com/office/powerpoint/2010/main" val="180900192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dirty="0"/>
              <a:t>Model Verification Products Timeline</a:t>
            </a:r>
          </a:p>
        </p:txBody>
      </p:sp>
      <p:graphicFrame>
        <p:nvGraphicFramePr>
          <p:cNvPr id="4" name="Content Placeholder 7"/>
          <p:cNvGraphicFramePr>
            <a:graphicFrameLocks noGrp="1"/>
          </p:cNvGraphicFramePr>
          <p:nvPr>
            <p:ph idx="1"/>
            <p:extLst>
              <p:ext uri="{D42A27DB-BD31-4B8C-83A1-F6EECF244321}">
                <p14:modId xmlns:p14="http://schemas.microsoft.com/office/powerpoint/2010/main" val="2039715490"/>
              </p:ext>
            </p:extLst>
          </p:nvPr>
        </p:nvGraphicFramePr>
        <p:xfrm>
          <a:off x="646124" y="3962401"/>
          <a:ext cx="9793276" cy="70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85800" y="1499176"/>
            <a:ext cx="3784754" cy="307777"/>
          </a:xfrm>
          <a:prstGeom prst="rect">
            <a:avLst/>
          </a:prstGeom>
          <a:solidFill>
            <a:schemeClr val="bg1"/>
          </a:solidFill>
          <a:ln>
            <a:solidFill>
              <a:schemeClr val="accent1"/>
            </a:solidFill>
          </a:ln>
        </p:spPr>
        <p:txBody>
          <a:bodyPr wrap="none" rtlCol="0">
            <a:spAutoFit/>
          </a:bodyPr>
          <a:lstStyle/>
          <a:p>
            <a:r>
              <a:rPr lang="en-US" sz="1400" b="1" dirty="0">
                <a:latin typeface="Arial" pitchFamily="34" charset="0"/>
                <a:cs typeface="Arial" pitchFamily="34" charset="0"/>
              </a:rPr>
              <a:t>Requirements </a:t>
            </a:r>
            <a:r>
              <a:rPr lang="en-US" sz="1400" b="1" dirty="0" err="1">
                <a:latin typeface="Arial" pitchFamily="34" charset="0"/>
                <a:cs typeface="Arial" pitchFamily="34" charset="0"/>
              </a:rPr>
              <a:t>Mgmt</a:t>
            </a:r>
            <a:r>
              <a:rPr lang="en-US" sz="1400" b="1" dirty="0">
                <a:latin typeface="Arial" pitchFamily="34" charset="0"/>
                <a:cs typeface="Arial" pitchFamily="34" charset="0"/>
              </a:rPr>
              <a:t> Interface R11.1 (1999)</a:t>
            </a:r>
          </a:p>
        </p:txBody>
      </p:sp>
      <p:cxnSp>
        <p:nvCxnSpPr>
          <p:cNvPr id="7" name="Straight Arrow Connector 6"/>
          <p:cNvCxnSpPr/>
          <p:nvPr/>
        </p:nvCxnSpPr>
        <p:spPr>
          <a:xfrm>
            <a:off x="955344" y="1806952"/>
            <a:ext cx="0" cy="2384048"/>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18848" y="3048000"/>
            <a:ext cx="0" cy="1143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43400" y="5164776"/>
            <a:ext cx="2592376"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R2009a </a:t>
            </a:r>
          </a:p>
        </p:txBody>
      </p:sp>
      <p:sp>
        <p:nvSpPr>
          <p:cNvPr id="23" name="TextBox 22"/>
          <p:cNvSpPr txBox="1"/>
          <p:nvPr/>
        </p:nvSpPr>
        <p:spPr>
          <a:xfrm>
            <a:off x="5172438" y="5698176"/>
            <a:ext cx="3895362"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with ISO 26262 R2011a </a:t>
            </a:r>
          </a:p>
        </p:txBody>
      </p:sp>
      <p:sp>
        <p:nvSpPr>
          <p:cNvPr id="24" name="TextBox 23"/>
          <p:cNvSpPr txBox="1"/>
          <p:nvPr/>
        </p:nvSpPr>
        <p:spPr>
          <a:xfrm>
            <a:off x="1991805" y="2740224"/>
            <a:ext cx="415158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Verification and Validation R14 (2004)</a:t>
            </a:r>
          </a:p>
        </p:txBody>
      </p:sp>
      <p:sp>
        <p:nvSpPr>
          <p:cNvPr id="26" name="TextBox 25"/>
          <p:cNvSpPr txBox="1"/>
          <p:nvPr/>
        </p:nvSpPr>
        <p:spPr>
          <a:xfrm>
            <a:off x="436388" y="5159774"/>
            <a:ext cx="2611612" cy="307777"/>
          </a:xfrm>
          <a:prstGeom prst="rect">
            <a:avLst/>
          </a:prstGeom>
          <a:solidFill>
            <a:srgbClr val="FFC000"/>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Embedded Coder R12 (2000)</a:t>
            </a:r>
          </a:p>
        </p:txBody>
      </p:sp>
      <p:cxnSp>
        <p:nvCxnSpPr>
          <p:cNvPr id="27" name="Straight Arrow Connector 26"/>
          <p:cNvCxnSpPr/>
          <p:nvPr/>
        </p:nvCxnSpPr>
        <p:spPr>
          <a:xfrm>
            <a:off x="1488744" y="2286000"/>
            <a:ext cx="0" cy="1905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058072" y="3462654"/>
            <a:ext cx="0" cy="728346"/>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488744" y="4424986"/>
            <a:ext cx="0" cy="727915"/>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096000" y="4424985"/>
            <a:ext cx="0" cy="7397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113896" y="4424985"/>
            <a:ext cx="0" cy="12731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114800" y="1806953"/>
            <a:ext cx="0" cy="933271"/>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14800" y="3325589"/>
            <a:ext cx="2912720"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Design Verifier R2007a</a:t>
            </a:r>
          </a:p>
        </p:txBody>
      </p:sp>
      <p:cxnSp>
        <p:nvCxnSpPr>
          <p:cNvPr id="56" name="Straight Arrow Connector 55"/>
          <p:cNvCxnSpPr/>
          <p:nvPr/>
        </p:nvCxnSpPr>
        <p:spPr>
          <a:xfrm>
            <a:off x="2895600" y="2273587"/>
            <a:ext cx="0" cy="466636"/>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66801" y="1978224"/>
            <a:ext cx="2923685" cy="307777"/>
          </a:xfrm>
          <a:prstGeom prst="rect">
            <a:avLst/>
          </a:prstGeom>
          <a:solidFill>
            <a:schemeClr val="bg1"/>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Model Coverage Tool R12 (2000)</a:t>
            </a:r>
          </a:p>
        </p:txBody>
      </p:sp>
      <p:sp>
        <p:nvSpPr>
          <p:cNvPr id="20" name="TextBox 19"/>
          <p:cNvSpPr txBox="1"/>
          <p:nvPr/>
        </p:nvSpPr>
        <p:spPr>
          <a:xfrm>
            <a:off x="8046824" y="5178623"/>
            <a:ext cx="201157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Test R2015a</a:t>
            </a:r>
          </a:p>
        </p:txBody>
      </p:sp>
      <p:cxnSp>
        <p:nvCxnSpPr>
          <p:cNvPr id="21" name="Straight Arrow Connector 20"/>
          <p:cNvCxnSpPr>
            <a:cxnSpLocks/>
          </p:cNvCxnSpPr>
          <p:nvPr/>
        </p:nvCxnSpPr>
        <p:spPr>
          <a:xfrm flipV="1">
            <a:off x="9067800" y="4419600"/>
            <a:ext cx="0" cy="759023"/>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6824DE-3E1E-46F4-B018-EEB7CF21B727}"/>
              </a:ext>
            </a:extLst>
          </p:cNvPr>
          <p:cNvCxnSpPr>
            <a:cxnSpLocks/>
          </p:cNvCxnSpPr>
          <p:nvPr/>
        </p:nvCxnSpPr>
        <p:spPr>
          <a:xfrm flipV="1">
            <a:off x="6143391" y="2894112"/>
            <a:ext cx="1857609" cy="1"/>
          </a:xfrm>
          <a:prstGeom prst="straightConnector1">
            <a:avLst/>
          </a:prstGeom>
          <a:ln w="9525">
            <a:solidFill>
              <a:schemeClr val="accent5">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FEE1FC0-0B39-43B0-815A-9F081131C72D}"/>
              </a:ext>
            </a:extLst>
          </p:cNvPr>
          <p:cNvSpPr txBox="1"/>
          <p:nvPr/>
        </p:nvSpPr>
        <p:spPr>
          <a:xfrm>
            <a:off x="8361905" y="2730059"/>
            <a:ext cx="2204450"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Check R2017b</a:t>
            </a:r>
          </a:p>
        </p:txBody>
      </p:sp>
      <p:sp>
        <p:nvSpPr>
          <p:cNvPr id="30" name="TextBox 29">
            <a:extLst>
              <a:ext uri="{FF2B5EF4-FFF2-40B4-BE49-F238E27FC236}">
                <a16:creationId xmlns:a16="http://schemas.microsoft.com/office/drawing/2014/main" id="{26AABC65-7E16-4C16-B42E-80E096DA849A}"/>
              </a:ext>
            </a:extLst>
          </p:cNvPr>
          <p:cNvSpPr txBox="1"/>
          <p:nvPr/>
        </p:nvSpPr>
        <p:spPr>
          <a:xfrm>
            <a:off x="8361905" y="3158115"/>
            <a:ext cx="2483372"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Coverage R2017b</a:t>
            </a:r>
          </a:p>
        </p:txBody>
      </p:sp>
      <p:sp>
        <p:nvSpPr>
          <p:cNvPr id="31" name="TextBox 30">
            <a:extLst>
              <a:ext uri="{FF2B5EF4-FFF2-40B4-BE49-F238E27FC236}">
                <a16:creationId xmlns:a16="http://schemas.microsoft.com/office/drawing/2014/main" id="{C064EEA1-0AF9-43D7-A972-71C1ED286254}"/>
              </a:ext>
            </a:extLst>
          </p:cNvPr>
          <p:cNvSpPr txBox="1"/>
          <p:nvPr/>
        </p:nvSpPr>
        <p:spPr>
          <a:xfrm>
            <a:off x="8361905" y="2328699"/>
            <a:ext cx="2861681"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Requirements R2017b</a:t>
            </a:r>
          </a:p>
        </p:txBody>
      </p:sp>
      <p:sp>
        <p:nvSpPr>
          <p:cNvPr id="12" name="Left Brace 11">
            <a:extLst>
              <a:ext uri="{FF2B5EF4-FFF2-40B4-BE49-F238E27FC236}">
                <a16:creationId xmlns:a16="http://schemas.microsoft.com/office/drawing/2014/main" id="{5C5A67D8-8C52-4B9F-9A4B-AB97F0ED725B}"/>
              </a:ext>
            </a:extLst>
          </p:cNvPr>
          <p:cNvSpPr/>
          <p:nvPr/>
        </p:nvSpPr>
        <p:spPr>
          <a:xfrm>
            <a:off x="8001000" y="2112378"/>
            <a:ext cx="425744" cy="1551564"/>
          </a:xfrm>
          <a:prstGeom prst="leftBrac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B1F18EB6-3BB8-4839-A580-BADB64E7D7BA}"/>
              </a:ext>
            </a:extLst>
          </p:cNvPr>
          <p:cNvCxnSpPr>
            <a:cxnSpLocks/>
          </p:cNvCxnSpPr>
          <p:nvPr/>
        </p:nvCxnSpPr>
        <p:spPr>
          <a:xfrm>
            <a:off x="10066283" y="3495243"/>
            <a:ext cx="0" cy="695757"/>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8"/>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1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4"/>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2" grpId="0" animBg="1"/>
      <p:bldP spid="22" grpId="1" animBg="1"/>
      <p:bldP spid="23" grpId="0" animBg="1"/>
      <p:bldP spid="24" grpId="0" animBg="1"/>
      <p:bldP spid="24" grpId="1" animBg="1"/>
      <p:bldP spid="26" grpId="0" animBg="1"/>
      <p:bldP spid="13" grpId="0" animBg="1"/>
      <p:bldP spid="25" grpId="0" animBg="1"/>
      <p:bldP spid="25" grpId="1" animBg="1"/>
      <p:bldP spid="20" grpId="0" animBg="1"/>
      <p:bldP spid="29" grpId="0" animBg="1"/>
      <p:bldP spid="30" grpId="0" animBg="1"/>
      <p:bldP spid="31" grpId="0" animBg="1"/>
      <p:bldP spid="12" grpId="0" animBg="1"/>
      <p:bldP spid="12" grpId="1"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slvnv</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2045154" y="1058909"/>
            <a:ext cx="8013247" cy="4932316"/>
          </a:xfrm>
          <a:prstGeom prst="rect">
            <a:avLst/>
          </a:prstGeom>
        </p:spPr>
      </p:pic>
    </p:spTree>
    <p:extLst>
      <p:ext uri="{BB962C8B-B14F-4D97-AF65-F5344CB8AC3E}">
        <p14:creationId xmlns:p14="http://schemas.microsoft.com/office/powerpoint/2010/main" val="33149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11125200" cy="5368877"/>
          </a:xfrm>
          <a:prstGeom prst="rect">
            <a:avLst/>
          </a:prstGeom>
        </p:spPr>
      </p:pic>
      <p:sp>
        <p:nvSpPr>
          <p:cNvPr id="3" name="Title 1"/>
          <p:cNvSpPr txBox="1">
            <a:spLocks/>
          </p:cNvSpPr>
          <p:nvPr/>
        </p:nvSpPr>
        <p:spPr>
          <a:xfrm>
            <a:off x="457200" y="304800"/>
            <a:ext cx="9448800" cy="990600"/>
          </a:xfrm>
          <a:prstGeom prst="rect">
            <a:avLst/>
          </a:prstGeom>
        </p:spPr>
        <p:txBody>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t>Unified Model and Code Verification Workflow</a:t>
            </a:r>
          </a:p>
        </p:txBody>
      </p:sp>
    </p:spTree>
    <p:extLst>
      <p:ext uri="{BB962C8B-B14F-4D97-AF65-F5344CB8AC3E}">
        <p14:creationId xmlns:p14="http://schemas.microsoft.com/office/powerpoint/2010/main" val="2880620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sldv</a:t>
            </a:r>
            <a:endParaRPr lang="en-US" sz="2000" dirty="0">
              <a:solidFill>
                <a:srgbClr val="7030A0"/>
              </a:solidFill>
            </a:endParaRPr>
          </a:p>
        </p:txBody>
      </p:sp>
      <p:pic>
        <p:nvPicPr>
          <p:cNvPr id="5" name="Picture 4"/>
          <p:cNvPicPr>
            <a:picLocks noChangeAspect="1"/>
          </p:cNvPicPr>
          <p:nvPr/>
        </p:nvPicPr>
        <p:blipFill>
          <a:blip r:embed="rId2"/>
          <a:stretch>
            <a:fillRect/>
          </a:stretch>
        </p:blipFill>
        <p:spPr>
          <a:xfrm>
            <a:off x="2209800" y="1045038"/>
            <a:ext cx="7086600" cy="4917357"/>
          </a:xfrm>
          <a:prstGeom prst="rect">
            <a:avLst/>
          </a:prstGeom>
        </p:spPr>
      </p:pic>
    </p:spTree>
    <p:extLst>
      <p:ext uri="{BB962C8B-B14F-4D97-AF65-F5344CB8AC3E}">
        <p14:creationId xmlns:p14="http://schemas.microsoft.com/office/powerpoint/2010/main" val="1279818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sltest</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1905000" y="1084677"/>
            <a:ext cx="6996223" cy="4806042"/>
          </a:xfrm>
          <a:prstGeom prst="rect">
            <a:avLst/>
          </a:prstGeom>
        </p:spPr>
      </p:pic>
    </p:spTree>
    <p:extLst>
      <p:ext uri="{BB962C8B-B14F-4D97-AF65-F5344CB8AC3E}">
        <p14:creationId xmlns:p14="http://schemas.microsoft.com/office/powerpoint/2010/main" val="2808834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9220200" cy="990600"/>
          </a:xfrm>
        </p:spPr>
        <p:txBody>
          <a:bodyPr/>
          <a:lstStyle/>
          <a:p>
            <a:r>
              <a:rPr lang="en-US" dirty="0"/>
              <a:t>Product Page – Simulink Verification &amp; Validation</a:t>
            </a:r>
          </a:p>
        </p:txBody>
      </p:sp>
      <p:sp>
        <p:nvSpPr>
          <p:cNvPr id="3" name="Content Placeholder 2"/>
          <p:cNvSpPr>
            <a:spLocks noGrp="1"/>
          </p:cNvSpPr>
          <p:nvPr>
            <p:ph idx="1"/>
          </p:nvPr>
        </p:nvSpPr>
        <p:spPr/>
        <p:txBody>
          <a:bodyPr/>
          <a:lstStyle/>
          <a:p>
            <a:endParaRPr lang="en-US" sz="2000" dirty="0"/>
          </a:p>
          <a:p>
            <a:endParaRPr lang="en-US" sz="2000" dirty="0"/>
          </a:p>
        </p:txBody>
      </p:sp>
      <p:pic>
        <p:nvPicPr>
          <p:cNvPr id="5" name="Picture 4"/>
          <p:cNvPicPr>
            <a:picLocks noChangeAspect="1"/>
          </p:cNvPicPr>
          <p:nvPr/>
        </p:nvPicPr>
        <p:blipFill>
          <a:blip r:embed="rId2"/>
          <a:stretch>
            <a:fillRect/>
          </a:stretch>
        </p:blipFill>
        <p:spPr>
          <a:xfrm>
            <a:off x="1981201" y="1226934"/>
            <a:ext cx="7753539" cy="4792866"/>
          </a:xfrm>
          <a:prstGeom prst="rect">
            <a:avLst/>
          </a:prstGeom>
        </p:spPr>
      </p:pic>
      <p:sp>
        <p:nvSpPr>
          <p:cNvPr id="7" name="Rectangle 6">
            <a:hlinkClick r:id="rId3"/>
          </p:cNvPr>
          <p:cNvSpPr/>
          <p:nvPr/>
        </p:nvSpPr>
        <p:spPr>
          <a:xfrm>
            <a:off x="2154325" y="6154580"/>
            <a:ext cx="3702809" cy="276999"/>
          </a:xfrm>
          <a:prstGeom prst="rect">
            <a:avLst/>
          </a:prstGeom>
        </p:spPr>
        <p:txBody>
          <a:bodyPr wrap="none">
            <a:spAutoFit/>
          </a:bodyPr>
          <a:lstStyle/>
          <a:p>
            <a:r>
              <a:rPr lang="en-US" sz="1200" dirty="0"/>
              <a:t>http://</a:t>
            </a:r>
            <a:r>
              <a:rPr lang="en-US" sz="1200" dirty="0">
                <a:hlinkClick r:id="rId3"/>
              </a:rPr>
              <a:t>www.mathworks.com/products/simverification</a:t>
            </a:r>
            <a:r>
              <a:rPr lang="en-US" sz="1200" dirty="0"/>
              <a:t>/</a:t>
            </a:r>
          </a:p>
        </p:txBody>
      </p:sp>
    </p:spTree>
    <p:extLst>
      <p:ext uri="{BB962C8B-B14F-4D97-AF65-F5344CB8AC3E}">
        <p14:creationId xmlns:p14="http://schemas.microsoft.com/office/powerpoint/2010/main" val="1295725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Design Verifier</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154580"/>
            <a:ext cx="3752502" cy="276999"/>
          </a:xfrm>
          <a:prstGeom prst="rect">
            <a:avLst/>
          </a:prstGeom>
        </p:spPr>
        <p:txBody>
          <a:bodyPr wrap="none">
            <a:spAutoFit/>
          </a:bodyPr>
          <a:lstStyle/>
          <a:p>
            <a:r>
              <a:rPr lang="en-US" sz="1200" dirty="0"/>
              <a:t>http://</a:t>
            </a:r>
            <a:r>
              <a:rPr lang="en-US" sz="1200" dirty="0">
                <a:hlinkClick r:id="rId3"/>
              </a:rPr>
              <a:t>www.mathworks.com/products/sldesignverifier</a:t>
            </a:r>
            <a:r>
              <a:rPr lang="en-US" sz="1200" dirty="0"/>
              <a:t>/</a:t>
            </a:r>
          </a:p>
        </p:txBody>
      </p:sp>
      <p:pic>
        <p:nvPicPr>
          <p:cNvPr id="4" name="Picture 3"/>
          <p:cNvPicPr>
            <a:picLocks noChangeAspect="1"/>
          </p:cNvPicPr>
          <p:nvPr/>
        </p:nvPicPr>
        <p:blipFill>
          <a:blip r:embed="rId4"/>
          <a:stretch>
            <a:fillRect/>
          </a:stretch>
        </p:blipFill>
        <p:spPr>
          <a:xfrm>
            <a:off x="2514601" y="1041155"/>
            <a:ext cx="7139169" cy="4797150"/>
          </a:xfrm>
          <a:prstGeom prst="rect">
            <a:avLst/>
          </a:prstGeom>
        </p:spPr>
      </p:pic>
    </p:spTree>
    <p:extLst>
      <p:ext uri="{BB962C8B-B14F-4D97-AF65-F5344CB8AC3E}">
        <p14:creationId xmlns:p14="http://schemas.microsoft.com/office/powerpoint/2010/main" val="1482077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Test</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276201"/>
            <a:ext cx="4013791" cy="276999"/>
          </a:xfrm>
          <a:prstGeom prst="rect">
            <a:avLst/>
          </a:prstGeom>
        </p:spPr>
        <p:txBody>
          <a:bodyPr wrap="none">
            <a:spAutoFit/>
          </a:bodyPr>
          <a:lstStyle/>
          <a:p>
            <a:r>
              <a:rPr lang="en-US" sz="1200"/>
              <a:t>http://</a:t>
            </a:r>
            <a:r>
              <a:rPr lang="en-US" sz="1200">
                <a:hlinkClick r:id="rId3"/>
              </a:rPr>
              <a:t>http://www.mathworks.com/products/simulink-test/</a:t>
            </a:r>
            <a:r>
              <a:rPr lang="en-US" sz="1200"/>
              <a:t>/</a:t>
            </a:r>
            <a:endParaRPr lang="en-US" sz="1200" dirty="0"/>
          </a:p>
        </p:txBody>
      </p:sp>
      <p:pic>
        <p:nvPicPr>
          <p:cNvPr id="5" name="Picture 4"/>
          <p:cNvPicPr>
            <a:picLocks noChangeAspect="1"/>
          </p:cNvPicPr>
          <p:nvPr/>
        </p:nvPicPr>
        <p:blipFill>
          <a:blip r:embed="rId4"/>
          <a:stretch>
            <a:fillRect/>
          </a:stretch>
        </p:blipFill>
        <p:spPr>
          <a:xfrm>
            <a:off x="2260544" y="844515"/>
            <a:ext cx="6197656" cy="5130350"/>
          </a:xfrm>
          <a:prstGeom prst="rect">
            <a:avLst/>
          </a:prstGeom>
        </p:spPr>
      </p:pic>
    </p:spTree>
    <p:extLst>
      <p:ext uri="{BB962C8B-B14F-4D97-AF65-F5344CB8AC3E}">
        <p14:creationId xmlns:p14="http://schemas.microsoft.com/office/powerpoint/2010/main" val="2155654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Solutions Page</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400801"/>
            <a:ext cx="3529684" cy="276999"/>
          </a:xfrm>
          <a:prstGeom prst="rect">
            <a:avLst/>
          </a:prstGeom>
        </p:spPr>
        <p:txBody>
          <a:bodyPr wrap="none">
            <a:spAutoFit/>
          </a:bodyPr>
          <a:lstStyle/>
          <a:p>
            <a:r>
              <a:rPr lang="en-US" sz="1200" dirty="0"/>
              <a:t>http://</a:t>
            </a:r>
            <a:r>
              <a:rPr lang="en-US" sz="1200" dirty="0">
                <a:hlinkClick r:id="rId3"/>
              </a:rPr>
              <a:t>www.mathworks.com/verification-validation</a:t>
            </a:r>
            <a:r>
              <a:rPr lang="en-US" sz="1200" dirty="0"/>
              <a:t>/</a:t>
            </a:r>
          </a:p>
        </p:txBody>
      </p:sp>
      <p:pic>
        <p:nvPicPr>
          <p:cNvPr id="4" name="Picture 3"/>
          <p:cNvPicPr>
            <a:picLocks noChangeAspect="1"/>
          </p:cNvPicPr>
          <p:nvPr/>
        </p:nvPicPr>
        <p:blipFill>
          <a:blip r:embed="rId4"/>
          <a:stretch>
            <a:fillRect/>
          </a:stretch>
        </p:blipFill>
        <p:spPr>
          <a:xfrm>
            <a:off x="1981201" y="1109306"/>
            <a:ext cx="7015495" cy="5139095"/>
          </a:xfrm>
          <a:prstGeom prst="rect">
            <a:avLst/>
          </a:prstGeom>
        </p:spPr>
      </p:pic>
    </p:spTree>
    <p:extLst>
      <p:ext uri="{BB962C8B-B14F-4D97-AF65-F5344CB8AC3E}">
        <p14:creationId xmlns:p14="http://schemas.microsoft.com/office/powerpoint/2010/main" val="528922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6"/>
          <p:cNvSpPr>
            <a:spLocks noGrp="1"/>
          </p:cNvSpPr>
          <p:nvPr>
            <p:ph type="title"/>
          </p:nvPr>
        </p:nvSpPr>
        <p:spPr>
          <a:xfrm>
            <a:off x="381000" y="297710"/>
            <a:ext cx="8077200" cy="990600"/>
          </a:xfrm>
        </p:spPr>
        <p:txBody>
          <a:bodyPr/>
          <a:lstStyle/>
          <a:p>
            <a:r>
              <a:rPr lang="en-US" dirty="0"/>
              <a:t>MATLAB Central</a:t>
            </a:r>
          </a:p>
        </p:txBody>
      </p:sp>
      <p:sp>
        <p:nvSpPr>
          <p:cNvPr id="19459" name="Rectangle 3"/>
          <p:cNvSpPr>
            <a:spLocks noGrp="1" noChangeArrowheads="1"/>
          </p:cNvSpPr>
          <p:nvPr>
            <p:ph idx="1"/>
          </p:nvPr>
        </p:nvSpPr>
        <p:spPr>
          <a:xfrm>
            <a:off x="1757911" y="1095156"/>
            <a:ext cx="2752813" cy="4805921"/>
          </a:xfrm>
        </p:spPr>
        <p:txBody>
          <a:bodyPr/>
          <a:lstStyle/>
          <a:p>
            <a:pPr marL="233363" indent="-233363">
              <a:buNone/>
            </a:pPr>
            <a:r>
              <a:rPr lang="en-US" sz="1600" b="1" dirty="0"/>
              <a:t>File Exchange</a:t>
            </a:r>
          </a:p>
          <a:p>
            <a:pPr marL="233363" lvl="1" indent="-233363"/>
            <a:r>
              <a:rPr lang="en-US" sz="1400" dirty="0"/>
              <a:t>Download free files</a:t>
            </a:r>
          </a:p>
          <a:p>
            <a:pPr marL="233363" lvl="1" indent="-233363"/>
            <a:r>
              <a:rPr lang="en-US" sz="1400" dirty="0"/>
              <a:t>Over 10K available – including functions,</a:t>
            </a:r>
            <a:br>
              <a:rPr lang="en-US" sz="1400" dirty="0"/>
            </a:br>
            <a:r>
              <a:rPr lang="en-US" sz="1400" dirty="0"/>
              <a:t>apps, examples, and models</a:t>
            </a:r>
          </a:p>
          <a:p>
            <a:pPr marL="233363" indent="-233363">
              <a:spcBef>
                <a:spcPts val="1200"/>
              </a:spcBef>
              <a:buNone/>
            </a:pPr>
            <a:r>
              <a:rPr lang="en-US" sz="1600" b="1" dirty="0"/>
              <a:t>MATLAB Answers</a:t>
            </a:r>
          </a:p>
          <a:p>
            <a:pPr marL="233363" lvl="1" indent="-233363"/>
            <a:r>
              <a:rPr lang="en-US" sz="1400" dirty="0"/>
              <a:t>Ask programming questions</a:t>
            </a:r>
          </a:p>
          <a:p>
            <a:pPr marL="233363" lvl="1" indent="-233363"/>
            <a:r>
              <a:rPr lang="en-US" sz="1400" dirty="0"/>
              <a:t>Search 18K+ existing answers</a:t>
            </a:r>
            <a:endParaRPr lang="en-US" sz="1050" dirty="0"/>
          </a:p>
          <a:p>
            <a:pPr marL="233363" indent="-233363">
              <a:spcBef>
                <a:spcPts val="1200"/>
              </a:spcBef>
              <a:buNone/>
            </a:pPr>
            <a:r>
              <a:rPr lang="en-US" sz="1600" b="1" dirty="0"/>
              <a:t>Cody</a:t>
            </a:r>
          </a:p>
          <a:p>
            <a:pPr marL="233363" lvl="1" indent="-233363"/>
            <a:r>
              <a:rPr lang="en-US" sz="1400" dirty="0"/>
              <a:t>Challenge and expand your</a:t>
            </a:r>
            <a:br>
              <a:rPr lang="en-US" sz="1400" dirty="0"/>
            </a:br>
            <a:r>
              <a:rPr lang="en-US" sz="1400" dirty="0"/>
              <a:t>knowledge of MATLAB</a:t>
            </a:r>
            <a:endParaRPr lang="en-US" sz="1050" b="1" dirty="0"/>
          </a:p>
          <a:p>
            <a:pPr marL="233363" indent="-233363">
              <a:spcBef>
                <a:spcPts val="1200"/>
              </a:spcBef>
              <a:buNone/>
            </a:pPr>
            <a:r>
              <a:rPr lang="en-US" sz="1600" b="1" dirty="0"/>
              <a:t>Blogs</a:t>
            </a:r>
          </a:p>
          <a:p>
            <a:pPr marL="233363" lvl="1" indent="-233363"/>
            <a:r>
              <a:rPr lang="en-US" sz="1400" dirty="0"/>
              <a:t>Read commentary from MathWorks engineers who design, build, and support MATLAB and Simulink</a:t>
            </a:r>
          </a:p>
          <a:p>
            <a:pPr lvl="1"/>
            <a:endParaRPr lang="en-US" sz="1400" dirty="0"/>
          </a:p>
        </p:txBody>
      </p:sp>
      <p:pic>
        <p:nvPicPr>
          <p:cNvPr id="2" name="Picture 1"/>
          <p:cNvPicPr>
            <a:picLocks noChangeAspect="1"/>
          </p:cNvPicPr>
          <p:nvPr/>
        </p:nvPicPr>
        <p:blipFill>
          <a:blip r:embed="rId3"/>
          <a:stretch>
            <a:fillRect/>
          </a:stretch>
        </p:blipFill>
        <p:spPr>
          <a:xfrm>
            <a:off x="4702112" y="1095155"/>
            <a:ext cx="5785136" cy="4206838"/>
          </a:xfrm>
          <a:prstGeom prst="rect">
            <a:avLst/>
          </a:prstGeom>
        </p:spPr>
      </p:pic>
      <p:sp>
        <p:nvSpPr>
          <p:cNvPr id="6" name="Rectangle 5">
            <a:hlinkClick r:id="rId4"/>
          </p:cNvPr>
          <p:cNvSpPr/>
          <p:nvPr/>
        </p:nvSpPr>
        <p:spPr>
          <a:xfrm>
            <a:off x="5072327" y="5731975"/>
            <a:ext cx="5044706" cy="338203"/>
          </a:xfrm>
          <a:prstGeom prst="rect">
            <a:avLst/>
          </a:prstGeom>
        </p:spPr>
        <p:txBody>
          <a:bodyPr wrap="square">
            <a:spAutoFit/>
          </a:bodyPr>
          <a:lstStyle/>
          <a:p>
            <a:r>
              <a:rPr lang="en-US" sz="1600" b="1" dirty="0">
                <a:solidFill>
                  <a:srgbClr val="024C84"/>
                </a:solidFill>
              </a:rPr>
              <a:t>http://www.mathworks.com/matlabcentral/</a:t>
            </a:r>
          </a:p>
        </p:txBody>
      </p:sp>
    </p:spTree>
    <p:extLst>
      <p:ext uri="{BB962C8B-B14F-4D97-AF65-F5344CB8AC3E}">
        <p14:creationId xmlns:p14="http://schemas.microsoft.com/office/powerpoint/2010/main" val="70935875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13" descr="Connections_logo_col.jpg"/>
          <p:cNvPicPr>
            <a:picLocks noChangeAspect="1"/>
          </p:cNvPicPr>
          <p:nvPr/>
        </p:nvPicPr>
        <p:blipFill>
          <a:blip r:embed="rId3" cstate="print"/>
          <a:stretch>
            <a:fillRect/>
          </a:stretch>
        </p:blipFill>
        <p:spPr bwMode="auto">
          <a:xfrm>
            <a:off x="457200" y="352203"/>
            <a:ext cx="4800600" cy="467591"/>
          </a:xfrm>
          <a:prstGeom prst="rect">
            <a:avLst/>
          </a:prstGeom>
          <a:noFill/>
          <a:ln w="9525">
            <a:noFill/>
            <a:miter lim="800000"/>
            <a:headEnd/>
            <a:tailEnd/>
          </a:ln>
        </p:spPr>
      </p:pic>
      <p:sp>
        <p:nvSpPr>
          <p:cNvPr id="8" name="Rectangle 7"/>
          <p:cNvSpPr/>
          <p:nvPr/>
        </p:nvSpPr>
        <p:spPr>
          <a:xfrm>
            <a:off x="5245396" y="5635256"/>
            <a:ext cx="5044706" cy="584775"/>
          </a:xfrm>
          <a:prstGeom prst="rect">
            <a:avLst/>
          </a:prstGeom>
        </p:spPr>
        <p:txBody>
          <a:bodyPr wrap="square">
            <a:spAutoFit/>
          </a:bodyPr>
          <a:lstStyle/>
          <a:p>
            <a:r>
              <a:rPr lang="en-US" sz="1600" b="1" dirty="0">
                <a:solidFill>
                  <a:srgbClr val="024C84"/>
                </a:solidFill>
              </a:rPr>
              <a:t>http://</a:t>
            </a:r>
            <a:r>
              <a:rPr lang="en-US" sz="1600" b="1" dirty="0">
                <a:solidFill>
                  <a:srgbClr val="024C84"/>
                </a:solidFill>
                <a:hlinkClick r:id="rId4"/>
              </a:rPr>
              <a:t>www.mathwork</a:t>
            </a:r>
            <a:r>
              <a:rPr lang="en-US" sz="1600" b="1" u="sng" dirty="0">
                <a:solidFill>
                  <a:srgbClr val="024C84"/>
                </a:solidFill>
                <a:hlinkClick r:id="rId4"/>
              </a:rPr>
              <a:t>s.com/s</a:t>
            </a:r>
            <a:r>
              <a:rPr lang="en-US" sz="1600" b="1" dirty="0">
                <a:solidFill>
                  <a:srgbClr val="024C84"/>
                </a:solidFill>
                <a:hlinkClick r:id="rId4"/>
              </a:rPr>
              <a:t>ervices/training/courses</a:t>
            </a:r>
            <a:r>
              <a:rPr lang="en-US" sz="1600" b="1" dirty="0">
                <a:solidFill>
                  <a:srgbClr val="024C84"/>
                </a:solidFill>
              </a:rPr>
              <a:t>/</a:t>
            </a:r>
          </a:p>
        </p:txBody>
      </p:sp>
      <p:pic>
        <p:nvPicPr>
          <p:cNvPr id="3" name="Picture 2"/>
          <p:cNvPicPr>
            <a:picLocks noChangeAspect="1"/>
          </p:cNvPicPr>
          <p:nvPr/>
        </p:nvPicPr>
        <p:blipFill>
          <a:blip r:embed="rId5"/>
          <a:stretch>
            <a:fillRect/>
          </a:stretch>
        </p:blipFill>
        <p:spPr>
          <a:xfrm>
            <a:off x="1524000" y="2500344"/>
            <a:ext cx="3498000" cy="4047273"/>
          </a:xfrm>
          <a:prstGeom prst="rect">
            <a:avLst/>
          </a:prstGeom>
        </p:spPr>
      </p:pic>
      <p:pic>
        <p:nvPicPr>
          <p:cNvPr id="5" name="Picture 4"/>
          <p:cNvPicPr>
            <a:picLocks noChangeAspect="1"/>
          </p:cNvPicPr>
          <p:nvPr/>
        </p:nvPicPr>
        <p:blipFill>
          <a:blip r:embed="rId6"/>
          <a:stretch>
            <a:fillRect/>
          </a:stretch>
        </p:blipFill>
        <p:spPr>
          <a:xfrm>
            <a:off x="4075815" y="1182872"/>
            <a:ext cx="6437570" cy="2981819"/>
          </a:xfrm>
          <a:prstGeom prst="rect">
            <a:avLst/>
          </a:prstGeom>
        </p:spPr>
      </p:pic>
    </p:spTree>
    <p:extLst>
      <p:ext uri="{BB962C8B-B14F-4D97-AF65-F5344CB8AC3E}">
        <p14:creationId xmlns:p14="http://schemas.microsoft.com/office/powerpoint/2010/main" val="22267350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p:cNvCxnSpPr/>
          <p:nvPr/>
        </p:nvCxnSpPr>
        <p:spPr>
          <a:xfrm>
            <a:off x="5976585" y="2093755"/>
            <a:ext cx="51326" cy="390290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17297" y="2093756"/>
            <a:ext cx="41443" cy="392604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2480227" y="2612572"/>
            <a:ext cx="6587574" cy="3407229"/>
          </a:xfrm>
          <a:custGeom>
            <a:avLst/>
            <a:gdLst>
              <a:gd name="connsiteX0" fmla="*/ 0 w 5987142"/>
              <a:gd name="connsiteY0" fmla="*/ 3309257 h 3309257"/>
              <a:gd name="connsiteX1" fmla="*/ 2057400 w 5987142"/>
              <a:gd name="connsiteY1" fmla="*/ 2786743 h 3309257"/>
              <a:gd name="connsiteX2" fmla="*/ 2057400 w 5987142"/>
              <a:gd name="connsiteY2" fmla="*/ 2786743 h 3309257"/>
              <a:gd name="connsiteX3" fmla="*/ 4844142 w 5987142"/>
              <a:gd name="connsiteY3" fmla="*/ 1687286 h 3309257"/>
              <a:gd name="connsiteX4" fmla="*/ 5987142 w 5987142"/>
              <a:gd name="connsiteY4" fmla="*/ 0 h 330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42" h="3309257">
                <a:moveTo>
                  <a:pt x="0" y="3309257"/>
                </a:moveTo>
                <a:lnTo>
                  <a:pt x="2057400" y="2786743"/>
                </a:lnTo>
                <a:lnTo>
                  <a:pt x="2057400" y="2786743"/>
                </a:lnTo>
                <a:cubicBezTo>
                  <a:pt x="2521857" y="2603500"/>
                  <a:pt x="4189185" y="2151743"/>
                  <a:pt x="4844142" y="1687286"/>
                </a:cubicBezTo>
                <a:cubicBezTo>
                  <a:pt x="5499099" y="1222829"/>
                  <a:pt x="5743120" y="611414"/>
                  <a:pt x="5987142" y="0"/>
                </a:cubicBezTo>
              </a:path>
            </a:pathLst>
          </a:custGeom>
          <a:noFill/>
          <a:ln w="38100">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39" name="Freeform 38"/>
          <p:cNvSpPr/>
          <p:nvPr/>
        </p:nvSpPr>
        <p:spPr>
          <a:xfrm>
            <a:off x="2573184" y="2612571"/>
            <a:ext cx="6608916" cy="3363686"/>
          </a:xfrm>
          <a:custGeom>
            <a:avLst/>
            <a:gdLst>
              <a:gd name="connsiteX0" fmla="*/ 0 w 6041572"/>
              <a:gd name="connsiteY0" fmla="*/ 3298372 h 3298372"/>
              <a:gd name="connsiteX1" fmla="*/ 0 w 6041572"/>
              <a:gd name="connsiteY1" fmla="*/ 3298372 h 3298372"/>
              <a:gd name="connsiteX2" fmla="*/ 174172 w 6041572"/>
              <a:gd name="connsiteY2" fmla="*/ 3222172 h 3298372"/>
              <a:gd name="connsiteX3" fmla="*/ 239486 w 6041572"/>
              <a:gd name="connsiteY3" fmla="*/ 3211286 h 3298372"/>
              <a:gd name="connsiteX4" fmla="*/ 283029 w 6041572"/>
              <a:gd name="connsiteY4" fmla="*/ 3189514 h 3298372"/>
              <a:gd name="connsiteX5" fmla="*/ 370114 w 6041572"/>
              <a:gd name="connsiteY5" fmla="*/ 3167743 h 3298372"/>
              <a:gd name="connsiteX6" fmla="*/ 435429 w 6041572"/>
              <a:gd name="connsiteY6" fmla="*/ 3145972 h 3298372"/>
              <a:gd name="connsiteX7" fmla="*/ 555172 w 6041572"/>
              <a:gd name="connsiteY7" fmla="*/ 3113314 h 3298372"/>
              <a:gd name="connsiteX8" fmla="*/ 598714 w 6041572"/>
              <a:gd name="connsiteY8" fmla="*/ 3102429 h 3298372"/>
              <a:gd name="connsiteX9" fmla="*/ 653143 w 6041572"/>
              <a:gd name="connsiteY9" fmla="*/ 3091543 h 3298372"/>
              <a:gd name="connsiteX10" fmla="*/ 827314 w 6041572"/>
              <a:gd name="connsiteY10" fmla="*/ 3026229 h 3298372"/>
              <a:gd name="connsiteX11" fmla="*/ 881743 w 6041572"/>
              <a:gd name="connsiteY11" fmla="*/ 3015343 h 3298372"/>
              <a:gd name="connsiteX12" fmla="*/ 1045029 w 6041572"/>
              <a:gd name="connsiteY12" fmla="*/ 2960914 h 3298372"/>
              <a:gd name="connsiteX13" fmla="*/ 1121229 w 6041572"/>
              <a:gd name="connsiteY13" fmla="*/ 2917372 h 3298372"/>
              <a:gd name="connsiteX14" fmla="*/ 1197429 w 6041572"/>
              <a:gd name="connsiteY14" fmla="*/ 2906486 h 3298372"/>
              <a:gd name="connsiteX15" fmla="*/ 1317172 w 6041572"/>
              <a:gd name="connsiteY15" fmla="*/ 2873829 h 3298372"/>
              <a:gd name="connsiteX16" fmla="*/ 1415143 w 6041572"/>
              <a:gd name="connsiteY16" fmla="*/ 2830286 h 3298372"/>
              <a:gd name="connsiteX17" fmla="*/ 1447800 w 6041572"/>
              <a:gd name="connsiteY17" fmla="*/ 2819400 h 3298372"/>
              <a:gd name="connsiteX18" fmla="*/ 1491343 w 6041572"/>
              <a:gd name="connsiteY18" fmla="*/ 2797629 h 3298372"/>
              <a:gd name="connsiteX19" fmla="*/ 1545772 w 6041572"/>
              <a:gd name="connsiteY19" fmla="*/ 2786743 h 3298372"/>
              <a:gd name="connsiteX20" fmla="*/ 1643743 w 6041572"/>
              <a:gd name="connsiteY20" fmla="*/ 2754086 h 3298372"/>
              <a:gd name="connsiteX21" fmla="*/ 1752600 w 6041572"/>
              <a:gd name="connsiteY21" fmla="*/ 2721429 h 3298372"/>
              <a:gd name="connsiteX22" fmla="*/ 1883229 w 6041572"/>
              <a:gd name="connsiteY22" fmla="*/ 2688772 h 3298372"/>
              <a:gd name="connsiteX23" fmla="*/ 1915886 w 6041572"/>
              <a:gd name="connsiteY23" fmla="*/ 2667000 h 3298372"/>
              <a:gd name="connsiteX24" fmla="*/ 2024743 w 6041572"/>
              <a:gd name="connsiteY24" fmla="*/ 2656114 h 3298372"/>
              <a:gd name="connsiteX25" fmla="*/ 2231572 w 6041572"/>
              <a:gd name="connsiteY25" fmla="*/ 2623457 h 3298372"/>
              <a:gd name="connsiteX26" fmla="*/ 2318657 w 6041572"/>
              <a:gd name="connsiteY26" fmla="*/ 2601686 h 3298372"/>
              <a:gd name="connsiteX27" fmla="*/ 2449286 w 6041572"/>
              <a:gd name="connsiteY27" fmla="*/ 2579914 h 3298372"/>
              <a:gd name="connsiteX28" fmla="*/ 2503714 w 6041572"/>
              <a:gd name="connsiteY28" fmla="*/ 2569029 h 3298372"/>
              <a:gd name="connsiteX29" fmla="*/ 2590800 w 6041572"/>
              <a:gd name="connsiteY29" fmla="*/ 2536372 h 3298372"/>
              <a:gd name="connsiteX30" fmla="*/ 2656114 w 6041572"/>
              <a:gd name="connsiteY30" fmla="*/ 2525486 h 3298372"/>
              <a:gd name="connsiteX31" fmla="*/ 2710543 w 6041572"/>
              <a:gd name="connsiteY31" fmla="*/ 2503714 h 3298372"/>
              <a:gd name="connsiteX32" fmla="*/ 2786743 w 6041572"/>
              <a:gd name="connsiteY32" fmla="*/ 2481943 h 3298372"/>
              <a:gd name="connsiteX33" fmla="*/ 2830286 w 6041572"/>
              <a:gd name="connsiteY33" fmla="*/ 2460172 h 3298372"/>
              <a:gd name="connsiteX34" fmla="*/ 2873829 w 6041572"/>
              <a:gd name="connsiteY34" fmla="*/ 2449286 h 3298372"/>
              <a:gd name="connsiteX35" fmla="*/ 2950029 w 6041572"/>
              <a:gd name="connsiteY35" fmla="*/ 2427514 h 3298372"/>
              <a:gd name="connsiteX36" fmla="*/ 3069772 w 6041572"/>
              <a:gd name="connsiteY36" fmla="*/ 2394857 h 3298372"/>
              <a:gd name="connsiteX37" fmla="*/ 3113314 w 6041572"/>
              <a:gd name="connsiteY37" fmla="*/ 2373086 h 3298372"/>
              <a:gd name="connsiteX38" fmla="*/ 3145972 w 6041572"/>
              <a:gd name="connsiteY38" fmla="*/ 2362200 h 3298372"/>
              <a:gd name="connsiteX39" fmla="*/ 3178629 w 6041572"/>
              <a:gd name="connsiteY39" fmla="*/ 2340429 h 3298372"/>
              <a:gd name="connsiteX40" fmla="*/ 3222172 w 6041572"/>
              <a:gd name="connsiteY40" fmla="*/ 2329543 h 3298372"/>
              <a:gd name="connsiteX41" fmla="*/ 3374572 w 6041572"/>
              <a:gd name="connsiteY41" fmla="*/ 2242457 h 3298372"/>
              <a:gd name="connsiteX42" fmla="*/ 3429000 w 6041572"/>
              <a:gd name="connsiteY42" fmla="*/ 2231572 h 3298372"/>
              <a:gd name="connsiteX43" fmla="*/ 3472543 w 6041572"/>
              <a:gd name="connsiteY43" fmla="*/ 2220686 h 3298372"/>
              <a:gd name="connsiteX44" fmla="*/ 3548743 w 6041572"/>
              <a:gd name="connsiteY44" fmla="*/ 2177143 h 3298372"/>
              <a:gd name="connsiteX45" fmla="*/ 3614057 w 6041572"/>
              <a:gd name="connsiteY45" fmla="*/ 2155372 h 3298372"/>
              <a:gd name="connsiteX46" fmla="*/ 3701143 w 6041572"/>
              <a:gd name="connsiteY46" fmla="*/ 2122714 h 3298372"/>
              <a:gd name="connsiteX47" fmla="*/ 3733800 w 6041572"/>
              <a:gd name="connsiteY47" fmla="*/ 2100943 h 3298372"/>
              <a:gd name="connsiteX48" fmla="*/ 3799114 w 6041572"/>
              <a:gd name="connsiteY48" fmla="*/ 2079172 h 3298372"/>
              <a:gd name="connsiteX49" fmla="*/ 3831772 w 6041572"/>
              <a:gd name="connsiteY49" fmla="*/ 2057400 h 3298372"/>
              <a:gd name="connsiteX50" fmla="*/ 3864429 w 6041572"/>
              <a:gd name="connsiteY50" fmla="*/ 2046514 h 3298372"/>
              <a:gd name="connsiteX51" fmla="*/ 3918857 w 6041572"/>
              <a:gd name="connsiteY51" fmla="*/ 2024743 h 3298372"/>
              <a:gd name="connsiteX52" fmla="*/ 3951514 w 6041572"/>
              <a:gd name="connsiteY52" fmla="*/ 2002972 h 3298372"/>
              <a:gd name="connsiteX53" fmla="*/ 3995057 w 6041572"/>
              <a:gd name="connsiteY53" fmla="*/ 1992086 h 3298372"/>
              <a:gd name="connsiteX54" fmla="*/ 4027714 w 6041572"/>
              <a:gd name="connsiteY54" fmla="*/ 1981200 h 3298372"/>
              <a:gd name="connsiteX55" fmla="*/ 4103914 w 6041572"/>
              <a:gd name="connsiteY55" fmla="*/ 1937657 h 3298372"/>
              <a:gd name="connsiteX56" fmla="*/ 4136572 w 6041572"/>
              <a:gd name="connsiteY56" fmla="*/ 1926772 h 3298372"/>
              <a:gd name="connsiteX57" fmla="*/ 4212772 w 6041572"/>
              <a:gd name="connsiteY57" fmla="*/ 1894114 h 3298372"/>
              <a:gd name="connsiteX58" fmla="*/ 4245429 w 6041572"/>
              <a:gd name="connsiteY58" fmla="*/ 1872343 h 3298372"/>
              <a:gd name="connsiteX59" fmla="*/ 4288972 w 6041572"/>
              <a:gd name="connsiteY59" fmla="*/ 1861457 h 3298372"/>
              <a:gd name="connsiteX60" fmla="*/ 4343400 w 6041572"/>
              <a:gd name="connsiteY60" fmla="*/ 1839686 h 3298372"/>
              <a:gd name="connsiteX61" fmla="*/ 4376057 w 6041572"/>
              <a:gd name="connsiteY61" fmla="*/ 1828800 h 3298372"/>
              <a:gd name="connsiteX62" fmla="*/ 4430486 w 6041572"/>
              <a:gd name="connsiteY62" fmla="*/ 1807029 h 3298372"/>
              <a:gd name="connsiteX63" fmla="*/ 4506686 w 6041572"/>
              <a:gd name="connsiteY63" fmla="*/ 1774372 h 3298372"/>
              <a:gd name="connsiteX64" fmla="*/ 4528457 w 6041572"/>
              <a:gd name="connsiteY64" fmla="*/ 1752600 h 3298372"/>
              <a:gd name="connsiteX65" fmla="*/ 4572000 w 6041572"/>
              <a:gd name="connsiteY65" fmla="*/ 1741714 h 3298372"/>
              <a:gd name="connsiteX66" fmla="*/ 4626429 w 6041572"/>
              <a:gd name="connsiteY66" fmla="*/ 1719943 h 3298372"/>
              <a:gd name="connsiteX67" fmla="*/ 4669972 w 6041572"/>
              <a:gd name="connsiteY67" fmla="*/ 1698172 h 3298372"/>
              <a:gd name="connsiteX68" fmla="*/ 4702629 w 6041572"/>
              <a:gd name="connsiteY68" fmla="*/ 1687286 h 3298372"/>
              <a:gd name="connsiteX69" fmla="*/ 4735286 w 6041572"/>
              <a:gd name="connsiteY69" fmla="*/ 1665514 h 3298372"/>
              <a:gd name="connsiteX70" fmla="*/ 4811486 w 6041572"/>
              <a:gd name="connsiteY70" fmla="*/ 1643743 h 3298372"/>
              <a:gd name="connsiteX71" fmla="*/ 4887686 w 6041572"/>
              <a:gd name="connsiteY71" fmla="*/ 1600200 h 3298372"/>
              <a:gd name="connsiteX72" fmla="*/ 4920343 w 6041572"/>
              <a:gd name="connsiteY72" fmla="*/ 1578429 h 3298372"/>
              <a:gd name="connsiteX73" fmla="*/ 4953000 w 6041572"/>
              <a:gd name="connsiteY73" fmla="*/ 1567543 h 3298372"/>
              <a:gd name="connsiteX74" fmla="*/ 5007429 w 6041572"/>
              <a:gd name="connsiteY74" fmla="*/ 1524000 h 3298372"/>
              <a:gd name="connsiteX75" fmla="*/ 5040086 w 6041572"/>
              <a:gd name="connsiteY75" fmla="*/ 1513114 h 3298372"/>
              <a:gd name="connsiteX76" fmla="*/ 5116286 w 6041572"/>
              <a:gd name="connsiteY76" fmla="*/ 1469572 h 3298372"/>
              <a:gd name="connsiteX77" fmla="*/ 5159829 w 6041572"/>
              <a:gd name="connsiteY77" fmla="*/ 1426029 h 3298372"/>
              <a:gd name="connsiteX78" fmla="*/ 5181600 w 6041572"/>
              <a:gd name="connsiteY78" fmla="*/ 1404257 h 3298372"/>
              <a:gd name="connsiteX79" fmla="*/ 5225143 w 6041572"/>
              <a:gd name="connsiteY79" fmla="*/ 1382486 h 3298372"/>
              <a:gd name="connsiteX80" fmla="*/ 5301343 w 6041572"/>
              <a:gd name="connsiteY80" fmla="*/ 1306286 h 3298372"/>
              <a:gd name="connsiteX81" fmla="*/ 5344886 w 6041572"/>
              <a:gd name="connsiteY81" fmla="*/ 1273629 h 3298372"/>
              <a:gd name="connsiteX82" fmla="*/ 5388429 w 6041572"/>
              <a:gd name="connsiteY82" fmla="*/ 1230086 h 3298372"/>
              <a:gd name="connsiteX83" fmla="*/ 5431972 w 6041572"/>
              <a:gd name="connsiteY83" fmla="*/ 1186543 h 3298372"/>
              <a:gd name="connsiteX84" fmla="*/ 5464629 w 6041572"/>
              <a:gd name="connsiteY84" fmla="*/ 1153886 h 3298372"/>
              <a:gd name="connsiteX85" fmla="*/ 5486400 w 6041572"/>
              <a:gd name="connsiteY85" fmla="*/ 1110343 h 3298372"/>
              <a:gd name="connsiteX86" fmla="*/ 5562600 w 6041572"/>
              <a:gd name="connsiteY86" fmla="*/ 1045029 h 3298372"/>
              <a:gd name="connsiteX87" fmla="*/ 5573486 w 6041572"/>
              <a:gd name="connsiteY87" fmla="*/ 1001486 h 3298372"/>
              <a:gd name="connsiteX88" fmla="*/ 5617029 w 6041572"/>
              <a:gd name="connsiteY88" fmla="*/ 936172 h 3298372"/>
              <a:gd name="connsiteX89" fmla="*/ 5660572 w 6041572"/>
              <a:gd name="connsiteY89" fmla="*/ 859972 h 3298372"/>
              <a:gd name="connsiteX90" fmla="*/ 5693229 w 6041572"/>
              <a:gd name="connsiteY90" fmla="*/ 805543 h 3298372"/>
              <a:gd name="connsiteX91" fmla="*/ 5715000 w 6041572"/>
              <a:gd name="connsiteY91" fmla="*/ 740229 h 3298372"/>
              <a:gd name="connsiteX92" fmla="*/ 5725886 w 6041572"/>
              <a:gd name="connsiteY92" fmla="*/ 707572 h 3298372"/>
              <a:gd name="connsiteX93" fmla="*/ 5736772 w 6041572"/>
              <a:gd name="connsiteY93" fmla="*/ 664029 h 3298372"/>
              <a:gd name="connsiteX94" fmla="*/ 5758543 w 6041572"/>
              <a:gd name="connsiteY94" fmla="*/ 642257 h 3298372"/>
              <a:gd name="connsiteX95" fmla="*/ 5780314 w 6041572"/>
              <a:gd name="connsiteY95" fmla="*/ 576943 h 3298372"/>
              <a:gd name="connsiteX96" fmla="*/ 5834743 w 6041572"/>
              <a:gd name="connsiteY96" fmla="*/ 511629 h 3298372"/>
              <a:gd name="connsiteX97" fmla="*/ 5845629 w 6041572"/>
              <a:gd name="connsiteY97" fmla="*/ 468086 h 3298372"/>
              <a:gd name="connsiteX98" fmla="*/ 5867400 w 6041572"/>
              <a:gd name="connsiteY98" fmla="*/ 446314 h 3298372"/>
              <a:gd name="connsiteX99" fmla="*/ 5878286 w 6041572"/>
              <a:gd name="connsiteY99" fmla="*/ 381000 h 3298372"/>
              <a:gd name="connsiteX100" fmla="*/ 5900057 w 6041572"/>
              <a:gd name="connsiteY100" fmla="*/ 348343 h 3298372"/>
              <a:gd name="connsiteX101" fmla="*/ 5943600 w 6041572"/>
              <a:gd name="connsiteY101" fmla="*/ 239486 h 3298372"/>
              <a:gd name="connsiteX102" fmla="*/ 5965372 w 6041572"/>
              <a:gd name="connsiteY102" fmla="*/ 217714 h 3298372"/>
              <a:gd name="connsiteX103" fmla="*/ 5976257 w 6041572"/>
              <a:gd name="connsiteY103" fmla="*/ 185057 h 3298372"/>
              <a:gd name="connsiteX104" fmla="*/ 5987143 w 6041572"/>
              <a:gd name="connsiteY104" fmla="*/ 141514 h 3298372"/>
              <a:gd name="connsiteX105" fmla="*/ 6019800 w 6041572"/>
              <a:gd name="connsiteY105" fmla="*/ 54429 h 3298372"/>
              <a:gd name="connsiteX106" fmla="*/ 6041572 w 6041572"/>
              <a:gd name="connsiteY106" fmla="*/ 0 h 3298372"/>
              <a:gd name="connsiteX107" fmla="*/ 6041572 w 6041572"/>
              <a:gd name="connsiteY107" fmla="*/ 0 h 329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41572" h="3298372">
                <a:moveTo>
                  <a:pt x="0" y="3298372"/>
                </a:moveTo>
                <a:lnTo>
                  <a:pt x="0" y="3298372"/>
                </a:lnTo>
                <a:cubicBezTo>
                  <a:pt x="58057" y="3272972"/>
                  <a:pt x="114617" y="3243828"/>
                  <a:pt x="174172" y="3222172"/>
                </a:cubicBezTo>
                <a:cubicBezTo>
                  <a:pt x="194915" y="3214629"/>
                  <a:pt x="218345" y="3217628"/>
                  <a:pt x="239486" y="3211286"/>
                </a:cubicBezTo>
                <a:cubicBezTo>
                  <a:pt x="255029" y="3206623"/>
                  <a:pt x="267634" y="3194646"/>
                  <a:pt x="283029" y="3189514"/>
                </a:cubicBezTo>
                <a:cubicBezTo>
                  <a:pt x="311415" y="3180052"/>
                  <a:pt x="341344" y="3175963"/>
                  <a:pt x="370114" y="3167743"/>
                </a:cubicBezTo>
                <a:cubicBezTo>
                  <a:pt x="392180" y="3161438"/>
                  <a:pt x="413657" y="3153229"/>
                  <a:pt x="435429" y="3145972"/>
                </a:cubicBezTo>
                <a:cubicBezTo>
                  <a:pt x="496156" y="3105486"/>
                  <a:pt x="446766" y="3131381"/>
                  <a:pt x="555172" y="3113314"/>
                </a:cubicBezTo>
                <a:cubicBezTo>
                  <a:pt x="569929" y="3110855"/>
                  <a:pt x="584110" y="3105674"/>
                  <a:pt x="598714" y="3102429"/>
                </a:cubicBezTo>
                <a:cubicBezTo>
                  <a:pt x="616776" y="3098415"/>
                  <a:pt x="635000" y="3095172"/>
                  <a:pt x="653143" y="3091543"/>
                </a:cubicBezTo>
                <a:cubicBezTo>
                  <a:pt x="737739" y="3049246"/>
                  <a:pt x="681291" y="3074904"/>
                  <a:pt x="827314" y="3026229"/>
                </a:cubicBezTo>
                <a:cubicBezTo>
                  <a:pt x="844867" y="3020378"/>
                  <a:pt x="864190" y="3021194"/>
                  <a:pt x="881743" y="3015343"/>
                </a:cubicBezTo>
                <a:cubicBezTo>
                  <a:pt x="1070798" y="2952324"/>
                  <a:pt x="922443" y="2985432"/>
                  <a:pt x="1045029" y="2960914"/>
                </a:cubicBezTo>
                <a:cubicBezTo>
                  <a:pt x="1065493" y="2947272"/>
                  <a:pt x="1097856" y="2923747"/>
                  <a:pt x="1121229" y="2917372"/>
                </a:cubicBezTo>
                <a:cubicBezTo>
                  <a:pt x="1145983" y="2910621"/>
                  <a:pt x="1172029" y="2910115"/>
                  <a:pt x="1197429" y="2906486"/>
                </a:cubicBezTo>
                <a:cubicBezTo>
                  <a:pt x="1288931" y="2860734"/>
                  <a:pt x="1185364" y="2906781"/>
                  <a:pt x="1317172" y="2873829"/>
                </a:cubicBezTo>
                <a:cubicBezTo>
                  <a:pt x="1357672" y="2863704"/>
                  <a:pt x="1378201" y="2846118"/>
                  <a:pt x="1415143" y="2830286"/>
                </a:cubicBezTo>
                <a:cubicBezTo>
                  <a:pt x="1425690" y="2825766"/>
                  <a:pt x="1437253" y="2823920"/>
                  <a:pt x="1447800" y="2819400"/>
                </a:cubicBezTo>
                <a:cubicBezTo>
                  <a:pt x="1462715" y="2813008"/>
                  <a:pt x="1475948" y="2802761"/>
                  <a:pt x="1491343" y="2797629"/>
                </a:cubicBezTo>
                <a:cubicBezTo>
                  <a:pt x="1508896" y="2791778"/>
                  <a:pt x="1527629" y="2790372"/>
                  <a:pt x="1545772" y="2786743"/>
                </a:cubicBezTo>
                <a:cubicBezTo>
                  <a:pt x="1636710" y="2741274"/>
                  <a:pt x="1538230" y="2785741"/>
                  <a:pt x="1643743" y="2754086"/>
                </a:cubicBezTo>
                <a:cubicBezTo>
                  <a:pt x="1786948" y="2711124"/>
                  <a:pt x="1611220" y="2749704"/>
                  <a:pt x="1752600" y="2721429"/>
                </a:cubicBezTo>
                <a:cubicBezTo>
                  <a:pt x="1859514" y="2667971"/>
                  <a:pt x="1712969" y="2735206"/>
                  <a:pt x="1883229" y="2688772"/>
                </a:cubicBezTo>
                <a:cubicBezTo>
                  <a:pt x="1895851" y="2685330"/>
                  <a:pt x="1903138" y="2669942"/>
                  <a:pt x="1915886" y="2667000"/>
                </a:cubicBezTo>
                <a:cubicBezTo>
                  <a:pt x="1951419" y="2658800"/>
                  <a:pt x="1988457" y="2659743"/>
                  <a:pt x="2024743" y="2656114"/>
                </a:cubicBezTo>
                <a:cubicBezTo>
                  <a:pt x="2231909" y="2604324"/>
                  <a:pt x="1973270" y="2664242"/>
                  <a:pt x="2231572" y="2623457"/>
                </a:cubicBezTo>
                <a:cubicBezTo>
                  <a:pt x="2261128" y="2618790"/>
                  <a:pt x="2289316" y="2607554"/>
                  <a:pt x="2318657" y="2601686"/>
                </a:cubicBezTo>
                <a:cubicBezTo>
                  <a:pt x="2361943" y="2593029"/>
                  <a:pt x="2405814" y="2587585"/>
                  <a:pt x="2449286" y="2579914"/>
                </a:cubicBezTo>
                <a:cubicBezTo>
                  <a:pt x="2467506" y="2576699"/>
                  <a:pt x="2485571" y="2572657"/>
                  <a:pt x="2503714" y="2569029"/>
                </a:cubicBezTo>
                <a:cubicBezTo>
                  <a:pt x="2514318" y="2564787"/>
                  <a:pt x="2571595" y="2540640"/>
                  <a:pt x="2590800" y="2536372"/>
                </a:cubicBezTo>
                <a:cubicBezTo>
                  <a:pt x="2612346" y="2531584"/>
                  <a:pt x="2634343" y="2529115"/>
                  <a:pt x="2656114" y="2525486"/>
                </a:cubicBezTo>
                <a:cubicBezTo>
                  <a:pt x="2674257" y="2518229"/>
                  <a:pt x="2692005" y="2509893"/>
                  <a:pt x="2710543" y="2503714"/>
                </a:cubicBezTo>
                <a:cubicBezTo>
                  <a:pt x="2735604" y="2495360"/>
                  <a:pt x="2761917" y="2490970"/>
                  <a:pt x="2786743" y="2481943"/>
                </a:cubicBezTo>
                <a:cubicBezTo>
                  <a:pt x="2801993" y="2476397"/>
                  <a:pt x="2815092" y="2465870"/>
                  <a:pt x="2830286" y="2460172"/>
                </a:cubicBezTo>
                <a:cubicBezTo>
                  <a:pt x="2844294" y="2454919"/>
                  <a:pt x="2859395" y="2453223"/>
                  <a:pt x="2873829" y="2449286"/>
                </a:cubicBezTo>
                <a:cubicBezTo>
                  <a:pt x="2899315" y="2442335"/>
                  <a:pt x="2925203" y="2436542"/>
                  <a:pt x="2950029" y="2427514"/>
                </a:cubicBezTo>
                <a:cubicBezTo>
                  <a:pt x="3057587" y="2388402"/>
                  <a:pt x="2912577" y="2417314"/>
                  <a:pt x="3069772" y="2394857"/>
                </a:cubicBezTo>
                <a:cubicBezTo>
                  <a:pt x="3084286" y="2387600"/>
                  <a:pt x="3098399" y="2379478"/>
                  <a:pt x="3113314" y="2373086"/>
                </a:cubicBezTo>
                <a:cubicBezTo>
                  <a:pt x="3123861" y="2368566"/>
                  <a:pt x="3135709" y="2367332"/>
                  <a:pt x="3145972" y="2362200"/>
                </a:cubicBezTo>
                <a:cubicBezTo>
                  <a:pt x="3157674" y="2356349"/>
                  <a:pt x="3166604" y="2345583"/>
                  <a:pt x="3178629" y="2340429"/>
                </a:cubicBezTo>
                <a:cubicBezTo>
                  <a:pt x="3192380" y="2334536"/>
                  <a:pt x="3208362" y="2335297"/>
                  <a:pt x="3222172" y="2329543"/>
                </a:cubicBezTo>
                <a:cubicBezTo>
                  <a:pt x="3295829" y="2298852"/>
                  <a:pt x="3311948" y="2284206"/>
                  <a:pt x="3374572" y="2242457"/>
                </a:cubicBezTo>
                <a:cubicBezTo>
                  <a:pt x="3389967" y="2232194"/>
                  <a:pt x="3410939" y="2235586"/>
                  <a:pt x="3429000" y="2231572"/>
                </a:cubicBezTo>
                <a:cubicBezTo>
                  <a:pt x="3443605" y="2228327"/>
                  <a:pt x="3458535" y="2225939"/>
                  <a:pt x="3472543" y="2220686"/>
                </a:cubicBezTo>
                <a:cubicBezTo>
                  <a:pt x="3611575" y="2168548"/>
                  <a:pt x="3435033" y="2227680"/>
                  <a:pt x="3548743" y="2177143"/>
                </a:cubicBezTo>
                <a:cubicBezTo>
                  <a:pt x="3569714" y="2167823"/>
                  <a:pt x="3592286" y="2162629"/>
                  <a:pt x="3614057" y="2155372"/>
                </a:cubicBezTo>
                <a:cubicBezTo>
                  <a:pt x="3784857" y="2098440"/>
                  <a:pt x="3536870" y="2163783"/>
                  <a:pt x="3701143" y="2122714"/>
                </a:cubicBezTo>
                <a:cubicBezTo>
                  <a:pt x="3712029" y="2115457"/>
                  <a:pt x="3721845" y="2106256"/>
                  <a:pt x="3733800" y="2100943"/>
                </a:cubicBezTo>
                <a:cubicBezTo>
                  <a:pt x="3754771" y="2091623"/>
                  <a:pt x="3799114" y="2079172"/>
                  <a:pt x="3799114" y="2079172"/>
                </a:cubicBezTo>
                <a:cubicBezTo>
                  <a:pt x="3810000" y="2071915"/>
                  <a:pt x="3820070" y="2063251"/>
                  <a:pt x="3831772" y="2057400"/>
                </a:cubicBezTo>
                <a:cubicBezTo>
                  <a:pt x="3842035" y="2052268"/>
                  <a:pt x="3853685" y="2050543"/>
                  <a:pt x="3864429" y="2046514"/>
                </a:cubicBezTo>
                <a:cubicBezTo>
                  <a:pt x="3882725" y="2039653"/>
                  <a:pt x="3901380" y="2033482"/>
                  <a:pt x="3918857" y="2024743"/>
                </a:cubicBezTo>
                <a:cubicBezTo>
                  <a:pt x="3930559" y="2018892"/>
                  <a:pt x="3939489" y="2008126"/>
                  <a:pt x="3951514" y="2002972"/>
                </a:cubicBezTo>
                <a:cubicBezTo>
                  <a:pt x="3965265" y="1997079"/>
                  <a:pt x="3980672" y="1996196"/>
                  <a:pt x="3995057" y="1992086"/>
                </a:cubicBezTo>
                <a:cubicBezTo>
                  <a:pt x="4006090" y="1988934"/>
                  <a:pt x="4017167" y="1985720"/>
                  <a:pt x="4027714" y="1981200"/>
                </a:cubicBezTo>
                <a:cubicBezTo>
                  <a:pt x="4161340" y="1923932"/>
                  <a:pt x="3994562" y="1992332"/>
                  <a:pt x="4103914" y="1937657"/>
                </a:cubicBezTo>
                <a:cubicBezTo>
                  <a:pt x="4114177" y="1932525"/>
                  <a:pt x="4125686" y="1930400"/>
                  <a:pt x="4136572" y="1926772"/>
                </a:cubicBezTo>
                <a:cubicBezTo>
                  <a:pt x="4181441" y="1881901"/>
                  <a:pt x="4130223" y="1925070"/>
                  <a:pt x="4212772" y="1894114"/>
                </a:cubicBezTo>
                <a:cubicBezTo>
                  <a:pt x="4225022" y="1889520"/>
                  <a:pt x="4233404" y="1877497"/>
                  <a:pt x="4245429" y="1872343"/>
                </a:cubicBezTo>
                <a:cubicBezTo>
                  <a:pt x="4259180" y="1866450"/>
                  <a:pt x="4274779" y="1866188"/>
                  <a:pt x="4288972" y="1861457"/>
                </a:cubicBezTo>
                <a:cubicBezTo>
                  <a:pt x="4307509" y="1855278"/>
                  <a:pt x="4325104" y="1846547"/>
                  <a:pt x="4343400" y="1839686"/>
                </a:cubicBezTo>
                <a:cubicBezTo>
                  <a:pt x="4354144" y="1835657"/>
                  <a:pt x="4365313" y="1832829"/>
                  <a:pt x="4376057" y="1828800"/>
                </a:cubicBezTo>
                <a:cubicBezTo>
                  <a:pt x="4394353" y="1821939"/>
                  <a:pt x="4412343" y="1814286"/>
                  <a:pt x="4430486" y="1807029"/>
                </a:cubicBezTo>
                <a:cubicBezTo>
                  <a:pt x="4479649" y="1757864"/>
                  <a:pt x="4416397" y="1813067"/>
                  <a:pt x="4506686" y="1774372"/>
                </a:cubicBezTo>
                <a:cubicBezTo>
                  <a:pt x="4516119" y="1770329"/>
                  <a:pt x="4519277" y="1757190"/>
                  <a:pt x="4528457" y="1752600"/>
                </a:cubicBezTo>
                <a:cubicBezTo>
                  <a:pt x="4541838" y="1745909"/>
                  <a:pt x="4557807" y="1746445"/>
                  <a:pt x="4572000" y="1741714"/>
                </a:cubicBezTo>
                <a:cubicBezTo>
                  <a:pt x="4590538" y="1735535"/>
                  <a:pt x="4608573" y="1727879"/>
                  <a:pt x="4626429" y="1719943"/>
                </a:cubicBezTo>
                <a:cubicBezTo>
                  <a:pt x="4641258" y="1713353"/>
                  <a:pt x="4655057" y="1704564"/>
                  <a:pt x="4669972" y="1698172"/>
                </a:cubicBezTo>
                <a:cubicBezTo>
                  <a:pt x="4680519" y="1693652"/>
                  <a:pt x="4692366" y="1692418"/>
                  <a:pt x="4702629" y="1687286"/>
                </a:cubicBezTo>
                <a:cubicBezTo>
                  <a:pt x="4714331" y="1681435"/>
                  <a:pt x="4723584" y="1671365"/>
                  <a:pt x="4735286" y="1665514"/>
                </a:cubicBezTo>
                <a:cubicBezTo>
                  <a:pt x="4750898" y="1657708"/>
                  <a:pt x="4797541" y="1647229"/>
                  <a:pt x="4811486" y="1643743"/>
                </a:cubicBezTo>
                <a:cubicBezTo>
                  <a:pt x="4873525" y="1581704"/>
                  <a:pt x="4810934" y="1633093"/>
                  <a:pt x="4887686" y="1600200"/>
                </a:cubicBezTo>
                <a:cubicBezTo>
                  <a:pt x="4899711" y="1595046"/>
                  <a:pt x="4908641" y="1584280"/>
                  <a:pt x="4920343" y="1578429"/>
                </a:cubicBezTo>
                <a:cubicBezTo>
                  <a:pt x="4930606" y="1573297"/>
                  <a:pt x="4942114" y="1571172"/>
                  <a:pt x="4953000" y="1567543"/>
                </a:cubicBezTo>
                <a:cubicBezTo>
                  <a:pt x="4971143" y="1553029"/>
                  <a:pt x="4987726" y="1536314"/>
                  <a:pt x="5007429" y="1524000"/>
                </a:cubicBezTo>
                <a:cubicBezTo>
                  <a:pt x="5017159" y="1517918"/>
                  <a:pt x="5029539" y="1517634"/>
                  <a:pt x="5040086" y="1513114"/>
                </a:cubicBezTo>
                <a:cubicBezTo>
                  <a:pt x="5060677" y="1504289"/>
                  <a:pt x="5098065" y="1485190"/>
                  <a:pt x="5116286" y="1469572"/>
                </a:cubicBezTo>
                <a:cubicBezTo>
                  <a:pt x="5131871" y="1456214"/>
                  <a:pt x="5145315" y="1440543"/>
                  <a:pt x="5159829" y="1426029"/>
                </a:cubicBezTo>
                <a:cubicBezTo>
                  <a:pt x="5167086" y="1418772"/>
                  <a:pt x="5172420" y="1408847"/>
                  <a:pt x="5181600" y="1404257"/>
                </a:cubicBezTo>
                <a:lnTo>
                  <a:pt x="5225143" y="1382486"/>
                </a:lnTo>
                <a:lnTo>
                  <a:pt x="5301343" y="1306286"/>
                </a:lnTo>
                <a:cubicBezTo>
                  <a:pt x="5314172" y="1293457"/>
                  <a:pt x="5331232" y="1285576"/>
                  <a:pt x="5344886" y="1273629"/>
                </a:cubicBezTo>
                <a:cubicBezTo>
                  <a:pt x="5360334" y="1260112"/>
                  <a:pt x="5373915" y="1244600"/>
                  <a:pt x="5388429" y="1230086"/>
                </a:cubicBezTo>
                <a:lnTo>
                  <a:pt x="5431972" y="1186543"/>
                </a:lnTo>
                <a:lnTo>
                  <a:pt x="5464629" y="1153886"/>
                </a:lnTo>
                <a:cubicBezTo>
                  <a:pt x="5471886" y="1139372"/>
                  <a:pt x="5476968" y="1123548"/>
                  <a:pt x="5486400" y="1110343"/>
                </a:cubicBezTo>
                <a:cubicBezTo>
                  <a:pt x="5503894" y="1085851"/>
                  <a:pt x="5539730" y="1062182"/>
                  <a:pt x="5562600" y="1045029"/>
                </a:cubicBezTo>
                <a:cubicBezTo>
                  <a:pt x="5566229" y="1030515"/>
                  <a:pt x="5566795" y="1014868"/>
                  <a:pt x="5573486" y="1001486"/>
                </a:cubicBezTo>
                <a:cubicBezTo>
                  <a:pt x="5585188" y="978083"/>
                  <a:pt x="5617029" y="936172"/>
                  <a:pt x="5617029" y="936172"/>
                </a:cubicBezTo>
                <a:cubicBezTo>
                  <a:pt x="5641987" y="861292"/>
                  <a:pt x="5607849" y="952237"/>
                  <a:pt x="5660572" y="859972"/>
                </a:cubicBezTo>
                <a:cubicBezTo>
                  <a:pt x="5698257" y="794024"/>
                  <a:pt x="5642276" y="856494"/>
                  <a:pt x="5693229" y="805543"/>
                </a:cubicBezTo>
                <a:lnTo>
                  <a:pt x="5715000" y="740229"/>
                </a:lnTo>
                <a:cubicBezTo>
                  <a:pt x="5718629" y="729343"/>
                  <a:pt x="5723103" y="718704"/>
                  <a:pt x="5725886" y="707572"/>
                </a:cubicBezTo>
                <a:cubicBezTo>
                  <a:pt x="5729515" y="693058"/>
                  <a:pt x="5730081" y="677411"/>
                  <a:pt x="5736772" y="664029"/>
                </a:cubicBezTo>
                <a:cubicBezTo>
                  <a:pt x="5741362" y="654849"/>
                  <a:pt x="5751286" y="649514"/>
                  <a:pt x="5758543" y="642257"/>
                </a:cubicBezTo>
                <a:cubicBezTo>
                  <a:pt x="5765800" y="620486"/>
                  <a:pt x="5764086" y="593170"/>
                  <a:pt x="5780314" y="576943"/>
                </a:cubicBezTo>
                <a:cubicBezTo>
                  <a:pt x="5814915" y="542343"/>
                  <a:pt x="5795928" y="563383"/>
                  <a:pt x="5834743" y="511629"/>
                </a:cubicBezTo>
                <a:cubicBezTo>
                  <a:pt x="5838372" y="497115"/>
                  <a:pt x="5838938" y="481468"/>
                  <a:pt x="5845629" y="468086"/>
                </a:cubicBezTo>
                <a:cubicBezTo>
                  <a:pt x="5850219" y="458906"/>
                  <a:pt x="5863796" y="455924"/>
                  <a:pt x="5867400" y="446314"/>
                </a:cubicBezTo>
                <a:cubicBezTo>
                  <a:pt x="5875150" y="425648"/>
                  <a:pt x="5871306" y="401939"/>
                  <a:pt x="5878286" y="381000"/>
                </a:cubicBezTo>
                <a:cubicBezTo>
                  <a:pt x="5882423" y="368588"/>
                  <a:pt x="5894744" y="360298"/>
                  <a:pt x="5900057" y="348343"/>
                </a:cubicBezTo>
                <a:cubicBezTo>
                  <a:pt x="5923658" y="295242"/>
                  <a:pt x="5913902" y="284034"/>
                  <a:pt x="5943600" y="239486"/>
                </a:cubicBezTo>
                <a:cubicBezTo>
                  <a:pt x="5949293" y="230946"/>
                  <a:pt x="5958115" y="224971"/>
                  <a:pt x="5965372" y="217714"/>
                </a:cubicBezTo>
                <a:cubicBezTo>
                  <a:pt x="5969000" y="206828"/>
                  <a:pt x="5973105" y="196090"/>
                  <a:pt x="5976257" y="185057"/>
                </a:cubicBezTo>
                <a:cubicBezTo>
                  <a:pt x="5980367" y="170672"/>
                  <a:pt x="5982412" y="155707"/>
                  <a:pt x="5987143" y="141514"/>
                </a:cubicBezTo>
                <a:cubicBezTo>
                  <a:pt x="6010145" y="72507"/>
                  <a:pt x="6004514" y="107928"/>
                  <a:pt x="6019800" y="54429"/>
                </a:cubicBezTo>
                <a:cubicBezTo>
                  <a:pt x="6034357" y="3481"/>
                  <a:pt x="6019275" y="22297"/>
                  <a:pt x="6041572" y="0"/>
                </a:cubicBezTo>
                <a:lnTo>
                  <a:pt x="6041572"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6" name="Title 5"/>
          <p:cNvSpPr>
            <a:spLocks noGrp="1"/>
          </p:cNvSpPr>
          <p:nvPr>
            <p:ph type="title"/>
          </p:nvPr>
        </p:nvSpPr>
        <p:spPr>
          <a:xfrm>
            <a:off x="381000" y="317202"/>
            <a:ext cx="8077200" cy="990600"/>
          </a:xfrm>
        </p:spPr>
        <p:txBody>
          <a:bodyPr/>
          <a:lstStyle/>
          <a:p>
            <a:r>
              <a:rPr lang="en-US" dirty="0"/>
              <a:t>Consulting</a:t>
            </a:r>
            <a:br>
              <a:rPr lang="en-US" dirty="0">
                <a:solidFill>
                  <a:srgbClr val="C00000"/>
                </a:solidFill>
                <a:latin typeface="+mj-lt"/>
                <a:cs typeface="Calibri" panose="020F0502020204030204" pitchFamily="34" charset="0"/>
              </a:rPr>
            </a:br>
            <a:r>
              <a:rPr lang="en-US" sz="2400" dirty="0">
                <a:solidFill>
                  <a:srgbClr val="C00000"/>
                </a:solidFill>
                <a:latin typeface="+mj-lt"/>
                <a:cs typeface="Calibri" panose="020F0502020204030204" pitchFamily="34" charset="0"/>
              </a:rPr>
              <a:t>Process Related Services </a:t>
            </a:r>
            <a:r>
              <a:rPr lang="en-US" sz="2400" b="0" dirty="0">
                <a:solidFill>
                  <a:schemeClr val="tx1"/>
                </a:solidFill>
                <a:latin typeface="+mj-lt"/>
                <a:cs typeface="Calibri" panose="020F0502020204030204" pitchFamily="34" charset="0"/>
              </a:rPr>
              <a:t>by Stage of Adoption</a:t>
            </a:r>
          </a:p>
        </p:txBody>
      </p:sp>
      <p:sp>
        <p:nvSpPr>
          <p:cNvPr id="9" name="Oval 8"/>
          <p:cNvSpPr/>
          <p:nvPr/>
        </p:nvSpPr>
        <p:spPr>
          <a:xfrm>
            <a:off x="8229600" y="1752601"/>
            <a:ext cx="1905000" cy="8817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Process and Technology Standardization</a:t>
            </a:r>
          </a:p>
        </p:txBody>
      </p:sp>
      <p:cxnSp>
        <p:nvCxnSpPr>
          <p:cNvPr id="4" name="Straight Connector 3"/>
          <p:cNvCxnSpPr/>
          <p:nvPr/>
        </p:nvCxnSpPr>
        <p:spPr>
          <a:xfrm>
            <a:off x="2522054" y="2057400"/>
            <a:ext cx="0" cy="396240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22054" y="6019800"/>
            <a:ext cx="7612546" cy="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48601" y="2057400"/>
            <a:ext cx="41827" cy="394865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7010400" y="3780173"/>
            <a:ext cx="1676400" cy="838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Expanded Rollout</a:t>
            </a:r>
          </a:p>
        </p:txBody>
      </p:sp>
      <p:sp>
        <p:nvSpPr>
          <p:cNvPr id="5" name="Oval 4"/>
          <p:cNvSpPr/>
          <p:nvPr/>
        </p:nvSpPr>
        <p:spPr>
          <a:xfrm>
            <a:off x="5171372" y="4766914"/>
            <a:ext cx="1610429" cy="5987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Department Rollout</a:t>
            </a:r>
          </a:p>
        </p:txBody>
      </p:sp>
      <p:sp>
        <p:nvSpPr>
          <p:cNvPr id="15" name="TextBox 14"/>
          <p:cNvSpPr txBox="1"/>
          <p:nvPr/>
        </p:nvSpPr>
        <p:spPr>
          <a:xfrm>
            <a:off x="2971799" y="6076890"/>
            <a:ext cx="743730"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Explore</a:t>
            </a:r>
          </a:p>
        </p:txBody>
      </p:sp>
      <p:sp>
        <p:nvSpPr>
          <p:cNvPr id="16" name="TextBox 15"/>
          <p:cNvSpPr txBox="1"/>
          <p:nvPr/>
        </p:nvSpPr>
        <p:spPr>
          <a:xfrm>
            <a:off x="5638800" y="6076891"/>
            <a:ext cx="1680720"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Expand</a:t>
            </a:r>
          </a:p>
        </p:txBody>
      </p:sp>
      <p:sp>
        <p:nvSpPr>
          <p:cNvPr id="22" name="TextBox 21"/>
          <p:cNvSpPr txBox="1"/>
          <p:nvPr/>
        </p:nvSpPr>
        <p:spPr>
          <a:xfrm>
            <a:off x="8345687" y="6076891"/>
            <a:ext cx="1060675"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Standardize</a:t>
            </a:r>
          </a:p>
        </p:txBody>
      </p:sp>
      <p:sp>
        <p:nvSpPr>
          <p:cNvPr id="24" name="Freeform 23"/>
          <p:cNvSpPr/>
          <p:nvPr/>
        </p:nvSpPr>
        <p:spPr>
          <a:xfrm>
            <a:off x="2634344" y="2468999"/>
            <a:ext cx="6557947" cy="3496372"/>
          </a:xfrm>
          <a:custGeom>
            <a:avLst/>
            <a:gdLst>
              <a:gd name="connsiteX0" fmla="*/ 0 w 6557947"/>
              <a:gd name="connsiteY0" fmla="*/ 3496372 h 3496372"/>
              <a:gd name="connsiteX1" fmla="*/ 5943600 w 6557947"/>
              <a:gd name="connsiteY1" fmla="*/ 524572 h 3496372"/>
              <a:gd name="connsiteX2" fmla="*/ 4299857 w 6557947"/>
              <a:gd name="connsiteY2" fmla="*/ 89144 h 3496372"/>
              <a:gd name="connsiteX3" fmla="*/ 6531428 w 6557947"/>
              <a:gd name="connsiteY3" fmla="*/ 1547830 h 3496372"/>
              <a:gd name="connsiteX4" fmla="*/ 5540828 w 6557947"/>
              <a:gd name="connsiteY4" fmla="*/ 2625515 h 349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7947" h="3496372">
                <a:moveTo>
                  <a:pt x="0" y="3496372"/>
                </a:moveTo>
                <a:cubicBezTo>
                  <a:pt x="2613478" y="2294407"/>
                  <a:pt x="5226957" y="1092443"/>
                  <a:pt x="5943600" y="524572"/>
                </a:cubicBezTo>
                <a:cubicBezTo>
                  <a:pt x="6660243" y="-43299"/>
                  <a:pt x="4201886" y="-81399"/>
                  <a:pt x="4299857" y="89144"/>
                </a:cubicBezTo>
                <a:cubicBezTo>
                  <a:pt x="4397828" y="259687"/>
                  <a:pt x="6324600" y="1125102"/>
                  <a:pt x="6531428" y="1547830"/>
                </a:cubicBezTo>
                <a:cubicBezTo>
                  <a:pt x="6738256" y="1970558"/>
                  <a:pt x="5671456" y="2387844"/>
                  <a:pt x="5540828" y="262551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0" name="Freeform 39"/>
          <p:cNvSpPr/>
          <p:nvPr/>
        </p:nvSpPr>
        <p:spPr>
          <a:xfrm>
            <a:off x="2525487" y="2656115"/>
            <a:ext cx="7249885" cy="3341915"/>
          </a:xfrm>
          <a:custGeom>
            <a:avLst/>
            <a:gdLst>
              <a:gd name="connsiteX0" fmla="*/ 0 w 7249885"/>
              <a:gd name="connsiteY0" fmla="*/ 3341915 h 3341915"/>
              <a:gd name="connsiteX1" fmla="*/ 0 w 7249885"/>
              <a:gd name="connsiteY1" fmla="*/ 3341915 h 3341915"/>
              <a:gd name="connsiteX2" fmla="*/ 141514 w 7249885"/>
              <a:gd name="connsiteY2" fmla="*/ 3309257 h 3341915"/>
              <a:gd name="connsiteX3" fmla="*/ 185057 w 7249885"/>
              <a:gd name="connsiteY3" fmla="*/ 3276600 h 3341915"/>
              <a:gd name="connsiteX4" fmla="*/ 228600 w 7249885"/>
              <a:gd name="connsiteY4" fmla="*/ 3254829 h 3341915"/>
              <a:gd name="connsiteX5" fmla="*/ 272143 w 7249885"/>
              <a:gd name="connsiteY5" fmla="*/ 3243943 h 3341915"/>
              <a:gd name="connsiteX6" fmla="*/ 315685 w 7249885"/>
              <a:gd name="connsiteY6" fmla="*/ 3222172 h 3341915"/>
              <a:gd name="connsiteX7" fmla="*/ 413657 w 7249885"/>
              <a:gd name="connsiteY7" fmla="*/ 3211286 h 3341915"/>
              <a:gd name="connsiteX8" fmla="*/ 511628 w 7249885"/>
              <a:gd name="connsiteY8" fmla="*/ 3178629 h 3341915"/>
              <a:gd name="connsiteX9" fmla="*/ 566057 w 7249885"/>
              <a:gd name="connsiteY9" fmla="*/ 3156857 h 3341915"/>
              <a:gd name="connsiteX10" fmla="*/ 642257 w 7249885"/>
              <a:gd name="connsiteY10" fmla="*/ 3145972 h 3341915"/>
              <a:gd name="connsiteX11" fmla="*/ 794657 w 7249885"/>
              <a:gd name="connsiteY11" fmla="*/ 3102429 h 3341915"/>
              <a:gd name="connsiteX12" fmla="*/ 870857 w 7249885"/>
              <a:gd name="connsiteY12" fmla="*/ 3069772 h 3341915"/>
              <a:gd name="connsiteX13" fmla="*/ 968828 w 7249885"/>
              <a:gd name="connsiteY13" fmla="*/ 3058886 h 3341915"/>
              <a:gd name="connsiteX14" fmla="*/ 1099457 w 7249885"/>
              <a:gd name="connsiteY14" fmla="*/ 3015343 h 3341915"/>
              <a:gd name="connsiteX15" fmla="*/ 1164771 w 7249885"/>
              <a:gd name="connsiteY15" fmla="*/ 3004457 h 3341915"/>
              <a:gd name="connsiteX16" fmla="*/ 1219200 w 7249885"/>
              <a:gd name="connsiteY16" fmla="*/ 2993572 h 3341915"/>
              <a:gd name="connsiteX17" fmla="*/ 1295400 w 7249885"/>
              <a:gd name="connsiteY17" fmla="*/ 2960915 h 3341915"/>
              <a:gd name="connsiteX18" fmla="*/ 1382485 w 7249885"/>
              <a:gd name="connsiteY18" fmla="*/ 2939143 h 3341915"/>
              <a:gd name="connsiteX19" fmla="*/ 1426028 w 7249885"/>
              <a:gd name="connsiteY19" fmla="*/ 2917372 h 3341915"/>
              <a:gd name="connsiteX20" fmla="*/ 1469571 w 7249885"/>
              <a:gd name="connsiteY20" fmla="*/ 2906486 h 3341915"/>
              <a:gd name="connsiteX21" fmla="*/ 1534885 w 7249885"/>
              <a:gd name="connsiteY21" fmla="*/ 2884715 h 3341915"/>
              <a:gd name="connsiteX22" fmla="*/ 1632857 w 7249885"/>
              <a:gd name="connsiteY22" fmla="*/ 2862943 h 3341915"/>
              <a:gd name="connsiteX23" fmla="*/ 1741714 w 7249885"/>
              <a:gd name="connsiteY23" fmla="*/ 2852057 h 3341915"/>
              <a:gd name="connsiteX24" fmla="*/ 1839685 w 7249885"/>
              <a:gd name="connsiteY24" fmla="*/ 2819400 h 3341915"/>
              <a:gd name="connsiteX25" fmla="*/ 1926771 w 7249885"/>
              <a:gd name="connsiteY25" fmla="*/ 2797629 h 3341915"/>
              <a:gd name="connsiteX26" fmla="*/ 2046514 w 7249885"/>
              <a:gd name="connsiteY26" fmla="*/ 2764972 h 3341915"/>
              <a:gd name="connsiteX27" fmla="*/ 2079171 w 7249885"/>
              <a:gd name="connsiteY27" fmla="*/ 2743200 h 3341915"/>
              <a:gd name="connsiteX28" fmla="*/ 2209800 w 7249885"/>
              <a:gd name="connsiteY28" fmla="*/ 2732315 h 3341915"/>
              <a:gd name="connsiteX29" fmla="*/ 2253343 w 7249885"/>
              <a:gd name="connsiteY29" fmla="*/ 2710543 h 3341915"/>
              <a:gd name="connsiteX30" fmla="*/ 2307771 w 7249885"/>
              <a:gd name="connsiteY30" fmla="*/ 2699657 h 3341915"/>
              <a:gd name="connsiteX31" fmla="*/ 2405743 w 7249885"/>
              <a:gd name="connsiteY31" fmla="*/ 2677886 h 3341915"/>
              <a:gd name="connsiteX32" fmla="*/ 2438400 w 7249885"/>
              <a:gd name="connsiteY32" fmla="*/ 2667000 h 3341915"/>
              <a:gd name="connsiteX33" fmla="*/ 2612571 w 7249885"/>
              <a:gd name="connsiteY33" fmla="*/ 2612572 h 3341915"/>
              <a:gd name="connsiteX34" fmla="*/ 2667000 w 7249885"/>
              <a:gd name="connsiteY34" fmla="*/ 2601686 h 3341915"/>
              <a:gd name="connsiteX35" fmla="*/ 2721428 w 7249885"/>
              <a:gd name="connsiteY35" fmla="*/ 2579915 h 3341915"/>
              <a:gd name="connsiteX36" fmla="*/ 2764971 w 7249885"/>
              <a:gd name="connsiteY36" fmla="*/ 2569029 h 3341915"/>
              <a:gd name="connsiteX37" fmla="*/ 2895600 w 7249885"/>
              <a:gd name="connsiteY37" fmla="*/ 2536372 h 3341915"/>
              <a:gd name="connsiteX38" fmla="*/ 2950028 w 7249885"/>
              <a:gd name="connsiteY38" fmla="*/ 2514600 h 3341915"/>
              <a:gd name="connsiteX39" fmla="*/ 2982685 w 7249885"/>
              <a:gd name="connsiteY39" fmla="*/ 2503715 h 3341915"/>
              <a:gd name="connsiteX40" fmla="*/ 3026228 w 7249885"/>
              <a:gd name="connsiteY40" fmla="*/ 2481943 h 3341915"/>
              <a:gd name="connsiteX41" fmla="*/ 3113314 w 7249885"/>
              <a:gd name="connsiteY41" fmla="*/ 2449286 h 3341915"/>
              <a:gd name="connsiteX42" fmla="*/ 3211285 w 7249885"/>
              <a:gd name="connsiteY42" fmla="*/ 2394857 h 3341915"/>
              <a:gd name="connsiteX43" fmla="*/ 3363685 w 7249885"/>
              <a:gd name="connsiteY43" fmla="*/ 2340429 h 3341915"/>
              <a:gd name="connsiteX44" fmla="*/ 3418114 w 7249885"/>
              <a:gd name="connsiteY44" fmla="*/ 2307772 h 3341915"/>
              <a:gd name="connsiteX45" fmla="*/ 3461657 w 7249885"/>
              <a:gd name="connsiteY45" fmla="*/ 2296886 h 3341915"/>
              <a:gd name="connsiteX46" fmla="*/ 3505200 w 7249885"/>
              <a:gd name="connsiteY46" fmla="*/ 2275115 h 3341915"/>
              <a:gd name="connsiteX47" fmla="*/ 3548743 w 7249885"/>
              <a:gd name="connsiteY47" fmla="*/ 2264229 h 3341915"/>
              <a:gd name="connsiteX48" fmla="*/ 3603171 w 7249885"/>
              <a:gd name="connsiteY48" fmla="*/ 2242457 h 3341915"/>
              <a:gd name="connsiteX49" fmla="*/ 3635828 w 7249885"/>
              <a:gd name="connsiteY49" fmla="*/ 2231572 h 3341915"/>
              <a:gd name="connsiteX50" fmla="*/ 3712028 w 7249885"/>
              <a:gd name="connsiteY50" fmla="*/ 2188029 h 3341915"/>
              <a:gd name="connsiteX51" fmla="*/ 3777343 w 7249885"/>
              <a:gd name="connsiteY51" fmla="*/ 2177143 h 3341915"/>
              <a:gd name="connsiteX52" fmla="*/ 3820885 w 7249885"/>
              <a:gd name="connsiteY52" fmla="*/ 2155372 h 3341915"/>
              <a:gd name="connsiteX53" fmla="*/ 3853543 w 7249885"/>
              <a:gd name="connsiteY53" fmla="*/ 2144486 h 3341915"/>
              <a:gd name="connsiteX54" fmla="*/ 3886200 w 7249885"/>
              <a:gd name="connsiteY54" fmla="*/ 2122715 h 3341915"/>
              <a:gd name="connsiteX55" fmla="*/ 3918857 w 7249885"/>
              <a:gd name="connsiteY55" fmla="*/ 2111829 h 3341915"/>
              <a:gd name="connsiteX56" fmla="*/ 3951514 w 7249885"/>
              <a:gd name="connsiteY56" fmla="*/ 2090057 h 3341915"/>
              <a:gd name="connsiteX57" fmla="*/ 4049485 w 7249885"/>
              <a:gd name="connsiteY57" fmla="*/ 2057400 h 3341915"/>
              <a:gd name="connsiteX58" fmla="*/ 4114800 w 7249885"/>
              <a:gd name="connsiteY58" fmla="*/ 2024743 h 3341915"/>
              <a:gd name="connsiteX59" fmla="*/ 4158343 w 7249885"/>
              <a:gd name="connsiteY59" fmla="*/ 2002972 h 3341915"/>
              <a:gd name="connsiteX60" fmla="*/ 4310743 w 7249885"/>
              <a:gd name="connsiteY60" fmla="*/ 1937657 h 3341915"/>
              <a:gd name="connsiteX61" fmla="*/ 4376057 w 7249885"/>
              <a:gd name="connsiteY61" fmla="*/ 1915886 h 3341915"/>
              <a:gd name="connsiteX62" fmla="*/ 4408714 w 7249885"/>
              <a:gd name="connsiteY62" fmla="*/ 1905000 h 3341915"/>
              <a:gd name="connsiteX63" fmla="*/ 4441371 w 7249885"/>
              <a:gd name="connsiteY63" fmla="*/ 1883229 h 3341915"/>
              <a:gd name="connsiteX64" fmla="*/ 4484914 w 7249885"/>
              <a:gd name="connsiteY64" fmla="*/ 1850572 h 3341915"/>
              <a:gd name="connsiteX65" fmla="*/ 4550228 w 7249885"/>
              <a:gd name="connsiteY65" fmla="*/ 1817915 h 3341915"/>
              <a:gd name="connsiteX66" fmla="*/ 4582885 w 7249885"/>
              <a:gd name="connsiteY66" fmla="*/ 1796143 h 3341915"/>
              <a:gd name="connsiteX67" fmla="*/ 4604657 w 7249885"/>
              <a:gd name="connsiteY67" fmla="*/ 1774372 h 3341915"/>
              <a:gd name="connsiteX68" fmla="*/ 4637314 w 7249885"/>
              <a:gd name="connsiteY68" fmla="*/ 1763486 h 3341915"/>
              <a:gd name="connsiteX69" fmla="*/ 4680857 w 7249885"/>
              <a:gd name="connsiteY69" fmla="*/ 1741715 h 3341915"/>
              <a:gd name="connsiteX70" fmla="*/ 4811485 w 7249885"/>
              <a:gd name="connsiteY70" fmla="*/ 1632857 h 3341915"/>
              <a:gd name="connsiteX71" fmla="*/ 4844143 w 7249885"/>
              <a:gd name="connsiteY71" fmla="*/ 1611086 h 3341915"/>
              <a:gd name="connsiteX72" fmla="*/ 4909457 w 7249885"/>
              <a:gd name="connsiteY72" fmla="*/ 1545772 h 3341915"/>
              <a:gd name="connsiteX73" fmla="*/ 4953000 w 7249885"/>
              <a:gd name="connsiteY73" fmla="*/ 1513115 h 3341915"/>
              <a:gd name="connsiteX74" fmla="*/ 4985657 w 7249885"/>
              <a:gd name="connsiteY74" fmla="*/ 1491343 h 3341915"/>
              <a:gd name="connsiteX75" fmla="*/ 5050971 w 7249885"/>
              <a:gd name="connsiteY75" fmla="*/ 1426029 h 3341915"/>
              <a:gd name="connsiteX76" fmla="*/ 5083628 w 7249885"/>
              <a:gd name="connsiteY76" fmla="*/ 1382486 h 3341915"/>
              <a:gd name="connsiteX77" fmla="*/ 5127171 w 7249885"/>
              <a:gd name="connsiteY77" fmla="*/ 1360715 h 3341915"/>
              <a:gd name="connsiteX78" fmla="*/ 5214257 w 7249885"/>
              <a:gd name="connsiteY78" fmla="*/ 1273629 h 3341915"/>
              <a:gd name="connsiteX79" fmla="*/ 5236028 w 7249885"/>
              <a:gd name="connsiteY79" fmla="*/ 1251857 h 3341915"/>
              <a:gd name="connsiteX80" fmla="*/ 5257800 w 7249885"/>
              <a:gd name="connsiteY80" fmla="*/ 1230086 h 3341915"/>
              <a:gd name="connsiteX81" fmla="*/ 5301343 w 7249885"/>
              <a:gd name="connsiteY81" fmla="*/ 1164772 h 3341915"/>
              <a:gd name="connsiteX82" fmla="*/ 5355771 w 7249885"/>
              <a:gd name="connsiteY82" fmla="*/ 1110343 h 3341915"/>
              <a:gd name="connsiteX83" fmla="*/ 5377543 w 7249885"/>
              <a:gd name="connsiteY83" fmla="*/ 1088572 h 3341915"/>
              <a:gd name="connsiteX84" fmla="*/ 5388428 w 7249885"/>
              <a:gd name="connsiteY84" fmla="*/ 1034143 h 3341915"/>
              <a:gd name="connsiteX85" fmla="*/ 5431971 w 7249885"/>
              <a:gd name="connsiteY85" fmla="*/ 990600 h 3341915"/>
              <a:gd name="connsiteX86" fmla="*/ 5453743 w 7249885"/>
              <a:gd name="connsiteY86" fmla="*/ 936172 h 3341915"/>
              <a:gd name="connsiteX87" fmla="*/ 5475514 w 7249885"/>
              <a:gd name="connsiteY87" fmla="*/ 914400 h 3341915"/>
              <a:gd name="connsiteX88" fmla="*/ 5508171 w 7249885"/>
              <a:gd name="connsiteY88" fmla="*/ 870857 h 3341915"/>
              <a:gd name="connsiteX89" fmla="*/ 5519057 w 7249885"/>
              <a:gd name="connsiteY89" fmla="*/ 838200 h 3341915"/>
              <a:gd name="connsiteX90" fmla="*/ 5562600 w 7249885"/>
              <a:gd name="connsiteY90" fmla="*/ 783772 h 3341915"/>
              <a:gd name="connsiteX91" fmla="*/ 5606143 w 7249885"/>
              <a:gd name="connsiteY91" fmla="*/ 696686 h 3341915"/>
              <a:gd name="connsiteX92" fmla="*/ 5617028 w 7249885"/>
              <a:gd name="connsiteY92" fmla="*/ 664029 h 3341915"/>
              <a:gd name="connsiteX93" fmla="*/ 5671457 w 7249885"/>
              <a:gd name="connsiteY93" fmla="*/ 587829 h 3341915"/>
              <a:gd name="connsiteX94" fmla="*/ 5693228 w 7249885"/>
              <a:gd name="connsiteY94" fmla="*/ 522515 h 3341915"/>
              <a:gd name="connsiteX95" fmla="*/ 5704114 w 7249885"/>
              <a:gd name="connsiteY95" fmla="*/ 489857 h 3341915"/>
              <a:gd name="connsiteX96" fmla="*/ 5725885 w 7249885"/>
              <a:gd name="connsiteY96" fmla="*/ 457200 h 3341915"/>
              <a:gd name="connsiteX97" fmla="*/ 5758543 w 7249885"/>
              <a:gd name="connsiteY97" fmla="*/ 402772 h 3341915"/>
              <a:gd name="connsiteX98" fmla="*/ 5802085 w 7249885"/>
              <a:gd name="connsiteY98" fmla="*/ 304800 h 3341915"/>
              <a:gd name="connsiteX99" fmla="*/ 5823857 w 7249885"/>
              <a:gd name="connsiteY99" fmla="*/ 283029 h 3341915"/>
              <a:gd name="connsiteX100" fmla="*/ 5834743 w 7249885"/>
              <a:gd name="connsiteY100" fmla="*/ 250372 h 3341915"/>
              <a:gd name="connsiteX101" fmla="*/ 5878285 w 7249885"/>
              <a:gd name="connsiteY101" fmla="*/ 195943 h 3341915"/>
              <a:gd name="connsiteX102" fmla="*/ 5900057 w 7249885"/>
              <a:gd name="connsiteY102" fmla="*/ 119743 h 3341915"/>
              <a:gd name="connsiteX103" fmla="*/ 5921828 w 7249885"/>
              <a:gd name="connsiteY103" fmla="*/ 87086 h 3341915"/>
              <a:gd name="connsiteX104" fmla="*/ 5943600 w 7249885"/>
              <a:gd name="connsiteY104" fmla="*/ 21772 h 3341915"/>
              <a:gd name="connsiteX105" fmla="*/ 5954485 w 7249885"/>
              <a:gd name="connsiteY105" fmla="*/ 0 h 3341915"/>
              <a:gd name="connsiteX106" fmla="*/ 7108371 w 7249885"/>
              <a:gd name="connsiteY106" fmla="*/ 2286000 h 3341915"/>
              <a:gd name="connsiteX107" fmla="*/ 7249885 w 7249885"/>
              <a:gd name="connsiteY107" fmla="*/ 2188029 h 334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249885" h="3341915">
                <a:moveTo>
                  <a:pt x="0" y="3341915"/>
                </a:moveTo>
                <a:lnTo>
                  <a:pt x="0" y="3341915"/>
                </a:lnTo>
                <a:cubicBezTo>
                  <a:pt x="47171" y="3331029"/>
                  <a:pt x="95863" y="3325369"/>
                  <a:pt x="141514" y="3309257"/>
                </a:cubicBezTo>
                <a:cubicBezTo>
                  <a:pt x="158623" y="3303219"/>
                  <a:pt x="169672" y="3286216"/>
                  <a:pt x="185057" y="3276600"/>
                </a:cubicBezTo>
                <a:cubicBezTo>
                  <a:pt x="198818" y="3268000"/>
                  <a:pt x="213406" y="3260527"/>
                  <a:pt x="228600" y="3254829"/>
                </a:cubicBezTo>
                <a:cubicBezTo>
                  <a:pt x="242608" y="3249576"/>
                  <a:pt x="258135" y="3249196"/>
                  <a:pt x="272143" y="3243943"/>
                </a:cubicBezTo>
                <a:cubicBezTo>
                  <a:pt x="287337" y="3238245"/>
                  <a:pt x="299873" y="3225821"/>
                  <a:pt x="315685" y="3222172"/>
                </a:cubicBezTo>
                <a:cubicBezTo>
                  <a:pt x="347702" y="3214784"/>
                  <a:pt x="381000" y="3214915"/>
                  <a:pt x="413657" y="3211286"/>
                </a:cubicBezTo>
                <a:cubicBezTo>
                  <a:pt x="584030" y="3143137"/>
                  <a:pt x="370990" y="3225509"/>
                  <a:pt x="511628" y="3178629"/>
                </a:cubicBezTo>
                <a:cubicBezTo>
                  <a:pt x="530166" y="3172450"/>
                  <a:pt x="547100" y="3161596"/>
                  <a:pt x="566057" y="3156857"/>
                </a:cubicBezTo>
                <a:cubicBezTo>
                  <a:pt x="590949" y="3150634"/>
                  <a:pt x="616857" y="3149600"/>
                  <a:pt x="642257" y="3145972"/>
                </a:cubicBezTo>
                <a:cubicBezTo>
                  <a:pt x="757781" y="3107464"/>
                  <a:pt x="706473" y="3120066"/>
                  <a:pt x="794657" y="3102429"/>
                </a:cubicBezTo>
                <a:cubicBezTo>
                  <a:pt x="814490" y="3092512"/>
                  <a:pt x="846827" y="3073777"/>
                  <a:pt x="870857" y="3069772"/>
                </a:cubicBezTo>
                <a:cubicBezTo>
                  <a:pt x="903268" y="3064370"/>
                  <a:pt x="936171" y="3062515"/>
                  <a:pt x="968828" y="3058886"/>
                </a:cubicBezTo>
                <a:lnTo>
                  <a:pt x="1099457" y="3015343"/>
                </a:lnTo>
                <a:cubicBezTo>
                  <a:pt x="1120396" y="3008363"/>
                  <a:pt x="1143055" y="3008405"/>
                  <a:pt x="1164771" y="3004457"/>
                </a:cubicBezTo>
                <a:cubicBezTo>
                  <a:pt x="1182975" y="3001147"/>
                  <a:pt x="1201057" y="2997200"/>
                  <a:pt x="1219200" y="2993572"/>
                </a:cubicBezTo>
                <a:cubicBezTo>
                  <a:pt x="1254891" y="2975726"/>
                  <a:pt x="1260157" y="2970527"/>
                  <a:pt x="1295400" y="2960915"/>
                </a:cubicBezTo>
                <a:cubicBezTo>
                  <a:pt x="1324267" y="2953042"/>
                  <a:pt x="1354099" y="2948605"/>
                  <a:pt x="1382485" y="2939143"/>
                </a:cubicBezTo>
                <a:cubicBezTo>
                  <a:pt x="1397880" y="2934011"/>
                  <a:pt x="1410834" y="2923070"/>
                  <a:pt x="1426028" y="2917372"/>
                </a:cubicBezTo>
                <a:cubicBezTo>
                  <a:pt x="1440036" y="2912119"/>
                  <a:pt x="1455241" y="2910785"/>
                  <a:pt x="1469571" y="2906486"/>
                </a:cubicBezTo>
                <a:cubicBezTo>
                  <a:pt x="1491552" y="2899892"/>
                  <a:pt x="1512904" y="2891309"/>
                  <a:pt x="1534885" y="2884715"/>
                </a:cubicBezTo>
                <a:cubicBezTo>
                  <a:pt x="1555582" y="2878506"/>
                  <a:pt x="1614210" y="2865429"/>
                  <a:pt x="1632857" y="2862943"/>
                </a:cubicBezTo>
                <a:cubicBezTo>
                  <a:pt x="1669004" y="2858123"/>
                  <a:pt x="1705428" y="2855686"/>
                  <a:pt x="1741714" y="2852057"/>
                </a:cubicBezTo>
                <a:lnTo>
                  <a:pt x="1839685" y="2819400"/>
                </a:lnTo>
                <a:cubicBezTo>
                  <a:pt x="1868071" y="2809938"/>
                  <a:pt x="1897742" y="2804886"/>
                  <a:pt x="1926771" y="2797629"/>
                </a:cubicBezTo>
                <a:cubicBezTo>
                  <a:pt x="2000551" y="2748441"/>
                  <a:pt x="1908921" y="2802497"/>
                  <a:pt x="2046514" y="2764972"/>
                </a:cubicBezTo>
                <a:cubicBezTo>
                  <a:pt x="2059136" y="2761530"/>
                  <a:pt x="2066342" y="2745766"/>
                  <a:pt x="2079171" y="2743200"/>
                </a:cubicBezTo>
                <a:cubicBezTo>
                  <a:pt x="2122016" y="2734631"/>
                  <a:pt x="2166257" y="2735943"/>
                  <a:pt x="2209800" y="2732315"/>
                </a:cubicBezTo>
                <a:cubicBezTo>
                  <a:pt x="2224314" y="2725058"/>
                  <a:pt x="2237948" y="2715675"/>
                  <a:pt x="2253343" y="2710543"/>
                </a:cubicBezTo>
                <a:cubicBezTo>
                  <a:pt x="2270895" y="2704692"/>
                  <a:pt x="2289680" y="2703534"/>
                  <a:pt x="2307771" y="2699657"/>
                </a:cubicBezTo>
                <a:cubicBezTo>
                  <a:pt x="2340482" y="2692647"/>
                  <a:pt x="2373288" y="2686000"/>
                  <a:pt x="2405743" y="2677886"/>
                </a:cubicBezTo>
                <a:cubicBezTo>
                  <a:pt x="2416875" y="2675103"/>
                  <a:pt x="2427409" y="2670297"/>
                  <a:pt x="2438400" y="2667000"/>
                </a:cubicBezTo>
                <a:cubicBezTo>
                  <a:pt x="2594556" y="2620153"/>
                  <a:pt x="2428480" y="2673936"/>
                  <a:pt x="2612571" y="2612572"/>
                </a:cubicBezTo>
                <a:cubicBezTo>
                  <a:pt x="2630124" y="2606721"/>
                  <a:pt x="2649278" y="2607003"/>
                  <a:pt x="2667000" y="2601686"/>
                </a:cubicBezTo>
                <a:cubicBezTo>
                  <a:pt x="2685716" y="2596071"/>
                  <a:pt x="2702891" y="2586094"/>
                  <a:pt x="2721428" y="2579915"/>
                </a:cubicBezTo>
                <a:cubicBezTo>
                  <a:pt x="2735621" y="2575184"/>
                  <a:pt x="2750641" y="2573328"/>
                  <a:pt x="2764971" y="2569029"/>
                </a:cubicBezTo>
                <a:cubicBezTo>
                  <a:pt x="2872785" y="2536684"/>
                  <a:pt x="2786911" y="2554485"/>
                  <a:pt x="2895600" y="2536372"/>
                </a:cubicBezTo>
                <a:cubicBezTo>
                  <a:pt x="2913743" y="2529115"/>
                  <a:pt x="2931732" y="2521461"/>
                  <a:pt x="2950028" y="2514600"/>
                </a:cubicBezTo>
                <a:cubicBezTo>
                  <a:pt x="2960772" y="2510571"/>
                  <a:pt x="2972138" y="2508235"/>
                  <a:pt x="2982685" y="2503715"/>
                </a:cubicBezTo>
                <a:cubicBezTo>
                  <a:pt x="2997601" y="2497323"/>
                  <a:pt x="3011313" y="2488336"/>
                  <a:pt x="3026228" y="2481943"/>
                </a:cubicBezTo>
                <a:cubicBezTo>
                  <a:pt x="3092181" y="2453676"/>
                  <a:pt x="3023098" y="2494393"/>
                  <a:pt x="3113314" y="2449286"/>
                </a:cubicBezTo>
                <a:cubicBezTo>
                  <a:pt x="3159427" y="2426230"/>
                  <a:pt x="3165869" y="2412325"/>
                  <a:pt x="3211285" y="2394857"/>
                </a:cubicBezTo>
                <a:cubicBezTo>
                  <a:pt x="3247679" y="2380859"/>
                  <a:pt x="3322771" y="2360886"/>
                  <a:pt x="3363685" y="2340429"/>
                </a:cubicBezTo>
                <a:cubicBezTo>
                  <a:pt x="3382609" y="2330967"/>
                  <a:pt x="3398779" y="2316365"/>
                  <a:pt x="3418114" y="2307772"/>
                </a:cubicBezTo>
                <a:cubicBezTo>
                  <a:pt x="3431786" y="2301696"/>
                  <a:pt x="3447649" y="2302139"/>
                  <a:pt x="3461657" y="2296886"/>
                </a:cubicBezTo>
                <a:cubicBezTo>
                  <a:pt x="3476851" y="2291188"/>
                  <a:pt x="3490006" y="2280813"/>
                  <a:pt x="3505200" y="2275115"/>
                </a:cubicBezTo>
                <a:cubicBezTo>
                  <a:pt x="3519208" y="2269862"/>
                  <a:pt x="3534550" y="2268960"/>
                  <a:pt x="3548743" y="2264229"/>
                </a:cubicBezTo>
                <a:cubicBezTo>
                  <a:pt x="3567281" y="2258050"/>
                  <a:pt x="3584875" y="2249318"/>
                  <a:pt x="3603171" y="2242457"/>
                </a:cubicBezTo>
                <a:cubicBezTo>
                  <a:pt x="3613915" y="2238428"/>
                  <a:pt x="3624942" y="2235200"/>
                  <a:pt x="3635828" y="2231572"/>
                </a:cubicBezTo>
                <a:cubicBezTo>
                  <a:pt x="3657695" y="2216994"/>
                  <a:pt x="3686914" y="2195563"/>
                  <a:pt x="3712028" y="2188029"/>
                </a:cubicBezTo>
                <a:cubicBezTo>
                  <a:pt x="3733169" y="2181687"/>
                  <a:pt x="3755571" y="2180772"/>
                  <a:pt x="3777343" y="2177143"/>
                </a:cubicBezTo>
                <a:cubicBezTo>
                  <a:pt x="3791857" y="2169886"/>
                  <a:pt x="3805970" y="2161764"/>
                  <a:pt x="3820885" y="2155372"/>
                </a:cubicBezTo>
                <a:cubicBezTo>
                  <a:pt x="3831432" y="2150852"/>
                  <a:pt x="3843280" y="2149618"/>
                  <a:pt x="3853543" y="2144486"/>
                </a:cubicBezTo>
                <a:cubicBezTo>
                  <a:pt x="3865245" y="2138635"/>
                  <a:pt x="3874498" y="2128566"/>
                  <a:pt x="3886200" y="2122715"/>
                </a:cubicBezTo>
                <a:cubicBezTo>
                  <a:pt x="3896463" y="2117583"/>
                  <a:pt x="3908594" y="2116961"/>
                  <a:pt x="3918857" y="2111829"/>
                </a:cubicBezTo>
                <a:cubicBezTo>
                  <a:pt x="3930559" y="2105978"/>
                  <a:pt x="3939437" y="2095089"/>
                  <a:pt x="3951514" y="2090057"/>
                </a:cubicBezTo>
                <a:cubicBezTo>
                  <a:pt x="3983289" y="2076817"/>
                  <a:pt x="4020843" y="2076494"/>
                  <a:pt x="4049485" y="2057400"/>
                </a:cubicBezTo>
                <a:cubicBezTo>
                  <a:pt x="4112245" y="2015562"/>
                  <a:pt x="4051704" y="2051784"/>
                  <a:pt x="4114800" y="2024743"/>
                </a:cubicBezTo>
                <a:cubicBezTo>
                  <a:pt x="4129715" y="2018351"/>
                  <a:pt x="4143276" y="2008999"/>
                  <a:pt x="4158343" y="2002972"/>
                </a:cubicBezTo>
                <a:cubicBezTo>
                  <a:pt x="4318509" y="1938905"/>
                  <a:pt x="4112533" y="2036762"/>
                  <a:pt x="4310743" y="1937657"/>
                </a:cubicBezTo>
                <a:cubicBezTo>
                  <a:pt x="4331269" y="1927394"/>
                  <a:pt x="4354286" y="1923143"/>
                  <a:pt x="4376057" y="1915886"/>
                </a:cubicBezTo>
                <a:cubicBezTo>
                  <a:pt x="4386943" y="1912257"/>
                  <a:pt x="4399167" y="1911365"/>
                  <a:pt x="4408714" y="1905000"/>
                </a:cubicBezTo>
                <a:cubicBezTo>
                  <a:pt x="4419600" y="1897743"/>
                  <a:pt x="4430725" y="1890833"/>
                  <a:pt x="4441371" y="1883229"/>
                </a:cubicBezTo>
                <a:cubicBezTo>
                  <a:pt x="4456135" y="1872684"/>
                  <a:pt x="4469357" y="1859906"/>
                  <a:pt x="4484914" y="1850572"/>
                </a:cubicBezTo>
                <a:cubicBezTo>
                  <a:pt x="4505786" y="1838049"/>
                  <a:pt x="4528950" y="1829736"/>
                  <a:pt x="4550228" y="1817915"/>
                </a:cubicBezTo>
                <a:cubicBezTo>
                  <a:pt x="4561665" y="1811561"/>
                  <a:pt x="4572669" y="1804316"/>
                  <a:pt x="4582885" y="1796143"/>
                </a:cubicBezTo>
                <a:cubicBezTo>
                  <a:pt x="4590899" y="1789732"/>
                  <a:pt x="4595856" y="1779652"/>
                  <a:pt x="4604657" y="1774372"/>
                </a:cubicBezTo>
                <a:cubicBezTo>
                  <a:pt x="4614496" y="1768468"/>
                  <a:pt x="4626767" y="1768006"/>
                  <a:pt x="4637314" y="1763486"/>
                </a:cubicBezTo>
                <a:cubicBezTo>
                  <a:pt x="4652229" y="1757094"/>
                  <a:pt x="4666942" y="1750064"/>
                  <a:pt x="4680857" y="1741715"/>
                </a:cubicBezTo>
                <a:cubicBezTo>
                  <a:pt x="4756633" y="1696249"/>
                  <a:pt x="4745504" y="1698839"/>
                  <a:pt x="4811485" y="1632857"/>
                </a:cubicBezTo>
                <a:cubicBezTo>
                  <a:pt x="4820736" y="1623606"/>
                  <a:pt x="4834364" y="1619778"/>
                  <a:pt x="4844143" y="1611086"/>
                </a:cubicBezTo>
                <a:cubicBezTo>
                  <a:pt x="4867155" y="1590631"/>
                  <a:pt x="4884825" y="1564245"/>
                  <a:pt x="4909457" y="1545772"/>
                </a:cubicBezTo>
                <a:cubicBezTo>
                  <a:pt x="4923971" y="1534886"/>
                  <a:pt x="4938237" y="1523660"/>
                  <a:pt x="4953000" y="1513115"/>
                </a:cubicBezTo>
                <a:cubicBezTo>
                  <a:pt x="4963646" y="1505511"/>
                  <a:pt x="4975879" y="1500035"/>
                  <a:pt x="4985657" y="1491343"/>
                </a:cubicBezTo>
                <a:cubicBezTo>
                  <a:pt x="5008669" y="1470888"/>
                  <a:pt x="5029200" y="1447800"/>
                  <a:pt x="5050971" y="1426029"/>
                </a:cubicBezTo>
                <a:cubicBezTo>
                  <a:pt x="5063800" y="1413200"/>
                  <a:pt x="5069853" y="1394293"/>
                  <a:pt x="5083628" y="1382486"/>
                </a:cubicBezTo>
                <a:cubicBezTo>
                  <a:pt x="5095949" y="1371925"/>
                  <a:pt x="5112657" y="1367972"/>
                  <a:pt x="5127171" y="1360715"/>
                </a:cubicBezTo>
                <a:lnTo>
                  <a:pt x="5214257" y="1273629"/>
                </a:lnTo>
                <a:lnTo>
                  <a:pt x="5236028" y="1251857"/>
                </a:lnTo>
                <a:cubicBezTo>
                  <a:pt x="5243285" y="1244600"/>
                  <a:pt x="5252107" y="1238625"/>
                  <a:pt x="5257800" y="1230086"/>
                </a:cubicBezTo>
                <a:cubicBezTo>
                  <a:pt x="5272314" y="1208315"/>
                  <a:pt x="5282841" y="1183274"/>
                  <a:pt x="5301343" y="1164772"/>
                </a:cubicBezTo>
                <a:lnTo>
                  <a:pt x="5355771" y="1110343"/>
                </a:lnTo>
                <a:lnTo>
                  <a:pt x="5377543" y="1088572"/>
                </a:lnTo>
                <a:cubicBezTo>
                  <a:pt x="5381171" y="1070429"/>
                  <a:pt x="5379443" y="1050317"/>
                  <a:pt x="5388428" y="1034143"/>
                </a:cubicBezTo>
                <a:cubicBezTo>
                  <a:pt x="5398396" y="1016200"/>
                  <a:pt x="5431971" y="990600"/>
                  <a:pt x="5431971" y="990600"/>
                </a:cubicBezTo>
                <a:cubicBezTo>
                  <a:pt x="5439228" y="972457"/>
                  <a:pt x="5444048" y="953138"/>
                  <a:pt x="5453743" y="936172"/>
                </a:cubicBezTo>
                <a:cubicBezTo>
                  <a:pt x="5458835" y="927261"/>
                  <a:pt x="5468944" y="922284"/>
                  <a:pt x="5475514" y="914400"/>
                </a:cubicBezTo>
                <a:cubicBezTo>
                  <a:pt x="5487129" y="900462"/>
                  <a:pt x="5497285" y="885371"/>
                  <a:pt x="5508171" y="870857"/>
                </a:cubicBezTo>
                <a:cubicBezTo>
                  <a:pt x="5511800" y="859971"/>
                  <a:pt x="5513925" y="848463"/>
                  <a:pt x="5519057" y="838200"/>
                </a:cubicBezTo>
                <a:cubicBezTo>
                  <a:pt x="5532790" y="810734"/>
                  <a:pt x="5542348" y="804023"/>
                  <a:pt x="5562600" y="783772"/>
                </a:cubicBezTo>
                <a:cubicBezTo>
                  <a:pt x="5584242" y="697196"/>
                  <a:pt x="5556799" y="783038"/>
                  <a:pt x="5606143" y="696686"/>
                </a:cubicBezTo>
                <a:cubicBezTo>
                  <a:pt x="5611836" y="686723"/>
                  <a:pt x="5611335" y="673992"/>
                  <a:pt x="5617028" y="664029"/>
                </a:cubicBezTo>
                <a:cubicBezTo>
                  <a:pt x="5625064" y="649966"/>
                  <a:pt x="5663036" y="606776"/>
                  <a:pt x="5671457" y="587829"/>
                </a:cubicBezTo>
                <a:cubicBezTo>
                  <a:pt x="5680778" y="566858"/>
                  <a:pt x="5685971" y="544286"/>
                  <a:pt x="5693228" y="522515"/>
                </a:cubicBezTo>
                <a:cubicBezTo>
                  <a:pt x="5696857" y="511629"/>
                  <a:pt x="5697749" y="499405"/>
                  <a:pt x="5704114" y="489857"/>
                </a:cubicBezTo>
                <a:cubicBezTo>
                  <a:pt x="5711371" y="478971"/>
                  <a:pt x="5720034" y="468902"/>
                  <a:pt x="5725885" y="457200"/>
                </a:cubicBezTo>
                <a:cubicBezTo>
                  <a:pt x="5754146" y="400678"/>
                  <a:pt x="5716019" y="445294"/>
                  <a:pt x="5758543" y="402772"/>
                </a:cubicBezTo>
                <a:cubicBezTo>
                  <a:pt x="5775805" y="350986"/>
                  <a:pt x="5772513" y="341764"/>
                  <a:pt x="5802085" y="304800"/>
                </a:cubicBezTo>
                <a:cubicBezTo>
                  <a:pt x="5808496" y="296786"/>
                  <a:pt x="5816600" y="290286"/>
                  <a:pt x="5823857" y="283029"/>
                </a:cubicBezTo>
                <a:cubicBezTo>
                  <a:pt x="5827486" y="272143"/>
                  <a:pt x="5829611" y="260635"/>
                  <a:pt x="5834743" y="250372"/>
                </a:cubicBezTo>
                <a:cubicBezTo>
                  <a:pt x="5848475" y="222908"/>
                  <a:pt x="5858036" y="216193"/>
                  <a:pt x="5878285" y="195943"/>
                </a:cubicBezTo>
                <a:cubicBezTo>
                  <a:pt x="5881773" y="181990"/>
                  <a:pt x="5892248" y="135361"/>
                  <a:pt x="5900057" y="119743"/>
                </a:cubicBezTo>
                <a:cubicBezTo>
                  <a:pt x="5905908" y="108041"/>
                  <a:pt x="5916515" y="99041"/>
                  <a:pt x="5921828" y="87086"/>
                </a:cubicBezTo>
                <a:cubicBezTo>
                  <a:pt x="5931149" y="66115"/>
                  <a:pt x="5933338" y="42299"/>
                  <a:pt x="5943600" y="21772"/>
                </a:cubicBezTo>
                <a:lnTo>
                  <a:pt x="5954485" y="0"/>
                </a:lnTo>
                <a:lnTo>
                  <a:pt x="7108371" y="2286000"/>
                </a:lnTo>
                <a:lnTo>
                  <a:pt x="7249885" y="218802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4" name="Freeform 43"/>
          <p:cNvSpPr/>
          <p:nvPr/>
        </p:nvSpPr>
        <p:spPr>
          <a:xfrm>
            <a:off x="2569029" y="2634343"/>
            <a:ext cx="7414826" cy="3341914"/>
          </a:xfrm>
          <a:custGeom>
            <a:avLst/>
            <a:gdLst>
              <a:gd name="connsiteX0" fmla="*/ 0 w 7414826"/>
              <a:gd name="connsiteY0" fmla="*/ 3341914 h 3341914"/>
              <a:gd name="connsiteX1" fmla="*/ 7053942 w 7414826"/>
              <a:gd name="connsiteY1" fmla="*/ 1001486 h 3341914"/>
              <a:gd name="connsiteX2" fmla="*/ 6400800 w 7414826"/>
              <a:gd name="connsiteY2" fmla="*/ 0 h 3341914"/>
            </a:gdLst>
            <a:ahLst/>
            <a:cxnLst>
              <a:cxn ang="0">
                <a:pos x="connsiteX0" y="connsiteY0"/>
              </a:cxn>
              <a:cxn ang="0">
                <a:pos x="connsiteX1" y="connsiteY1"/>
              </a:cxn>
              <a:cxn ang="0">
                <a:pos x="connsiteX2" y="connsiteY2"/>
              </a:cxn>
            </a:cxnLst>
            <a:rect l="l" t="t" r="r" b="b"/>
            <a:pathLst>
              <a:path w="7414826" h="3341914">
                <a:moveTo>
                  <a:pt x="0" y="3341914"/>
                </a:moveTo>
                <a:cubicBezTo>
                  <a:pt x="2993571" y="2450193"/>
                  <a:pt x="5987142" y="1558472"/>
                  <a:pt x="7053942" y="1001486"/>
                </a:cubicBezTo>
                <a:cubicBezTo>
                  <a:pt x="8120742" y="444500"/>
                  <a:pt x="6491514" y="150586"/>
                  <a:pt x="640080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25" name="TextBox 24"/>
          <p:cNvSpPr txBox="1"/>
          <p:nvPr/>
        </p:nvSpPr>
        <p:spPr>
          <a:xfrm rot="16200000">
            <a:off x="912497" y="2748354"/>
            <a:ext cx="2531651"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Model-Based Design Maturity</a:t>
            </a:r>
          </a:p>
        </p:txBody>
      </p:sp>
      <p:sp>
        <p:nvSpPr>
          <p:cNvPr id="2" name="Oval 1"/>
          <p:cNvSpPr/>
          <p:nvPr/>
        </p:nvSpPr>
        <p:spPr>
          <a:xfrm>
            <a:off x="1905001" y="5800344"/>
            <a:ext cx="1066799" cy="4304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white"/>
                </a:solidFill>
                <a:latin typeface="Calibri" pitchFamily="34" charset="0"/>
                <a:cs typeface="Calibri" pitchFamily="34" charset="0"/>
              </a:rPr>
              <a:t>Initial Adoption</a:t>
            </a:r>
          </a:p>
        </p:txBody>
      </p:sp>
      <p:sp>
        <p:nvSpPr>
          <p:cNvPr id="27" name="Oval 26"/>
          <p:cNvSpPr/>
          <p:nvPr/>
        </p:nvSpPr>
        <p:spPr>
          <a:xfrm>
            <a:off x="3472940" y="5365629"/>
            <a:ext cx="1371599" cy="466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Project Rollout</a:t>
            </a:r>
          </a:p>
        </p:txBody>
      </p:sp>
      <p:sp>
        <p:nvSpPr>
          <p:cNvPr id="33" name="Content Placeholder 2"/>
          <p:cNvSpPr txBox="1">
            <a:spLocks/>
          </p:cNvSpPr>
          <p:nvPr/>
        </p:nvSpPr>
        <p:spPr>
          <a:xfrm>
            <a:off x="2012710" y="4526917"/>
            <a:ext cx="2483091" cy="479993"/>
          </a:xfrm>
          <a:prstGeom prst="rect">
            <a:avLst/>
          </a:prstGeo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01688">
              <a:buClr>
                <a:srgbClr val="125687"/>
              </a:buClr>
              <a:buNone/>
            </a:pPr>
            <a:r>
              <a:rPr lang="en-US" sz="1200" b="1" dirty="0">
                <a:solidFill>
                  <a:srgbClr val="C00000"/>
                </a:solidFill>
                <a:latin typeface="Calibri" pitchFamily="34" charset="0"/>
                <a:cs typeface="Calibri" pitchFamily="34" charset="0"/>
              </a:rPr>
              <a:t>Target Specific Process Establishment Advisory Services</a:t>
            </a:r>
            <a:endParaRPr lang="en-US" sz="1800" dirty="0">
              <a:solidFill>
                <a:prstClr val="black"/>
              </a:solidFill>
              <a:latin typeface="Calibri" pitchFamily="34" charset="0"/>
              <a:cs typeface="Calibri" pitchFamily="34" charset="0"/>
            </a:endParaRPr>
          </a:p>
        </p:txBody>
      </p:sp>
      <p:pic>
        <p:nvPicPr>
          <p:cNvPr id="29" name="Picture 28"/>
          <p:cNvPicPr/>
          <p:nvPr/>
        </p:nvPicPr>
        <p:blipFill>
          <a:blip r:embed="rId3">
            <a:extLst>
              <a:ext uri="{28A0092B-C50C-407E-A947-70E740481C1C}">
                <a14:useLocalDpi xmlns:a14="http://schemas.microsoft.com/office/drawing/2010/main" val="0"/>
              </a:ext>
            </a:extLst>
          </a:blip>
          <a:srcRect/>
          <a:stretch>
            <a:fillRect/>
          </a:stretch>
        </p:blipFill>
        <p:spPr bwMode="auto">
          <a:xfrm>
            <a:off x="1630762" y="6422776"/>
            <a:ext cx="1723113" cy="380990"/>
          </a:xfrm>
          <a:prstGeom prst="rect">
            <a:avLst/>
          </a:prstGeom>
          <a:noFill/>
          <a:ln>
            <a:noFill/>
          </a:ln>
        </p:spPr>
      </p:pic>
      <p:sp>
        <p:nvSpPr>
          <p:cNvPr id="20" name="TextBox 19"/>
          <p:cNvSpPr txBox="1"/>
          <p:nvPr/>
        </p:nvSpPr>
        <p:spPr>
          <a:xfrm>
            <a:off x="2647481" y="2220364"/>
            <a:ext cx="5467821" cy="1107996"/>
          </a:xfrm>
          <a:prstGeom prst="rect">
            <a:avLst/>
          </a:prstGeom>
          <a:solidFill>
            <a:schemeClr val="accent5">
              <a:lumMod val="20000"/>
              <a:lumOff val="80000"/>
            </a:schemeClr>
          </a:solidFill>
          <a:ln>
            <a:solidFill>
              <a:schemeClr val="tx2"/>
            </a:solidFill>
          </a:ln>
        </p:spPr>
        <p:txBody>
          <a:bodyPr wrap="square" rtlCol="0">
            <a:spAutoFit/>
          </a:bodyPr>
          <a:lstStyle/>
          <a:p>
            <a:pPr marL="117475" indent="-117475"/>
            <a:r>
              <a:rPr lang="en-US" sz="1400" dirty="0">
                <a:latin typeface="Arial" pitchFamily="34" charset="0"/>
                <a:cs typeface="Arial" pitchFamily="34" charset="0"/>
              </a:rPr>
              <a:t>Customer Profile:</a:t>
            </a:r>
          </a:p>
          <a:p>
            <a:pPr marL="233363" indent="-233363">
              <a:buFont typeface="Arial" panose="020B0604020202020204" pitchFamily="34" charset="0"/>
              <a:buChar char="•"/>
            </a:pPr>
            <a:r>
              <a:rPr lang="en-US" sz="1300" dirty="0">
                <a:latin typeface="Arial" pitchFamily="34" charset="0"/>
                <a:cs typeface="Arial" pitchFamily="34" charset="0"/>
              </a:rPr>
              <a:t>Use MBD for algorithm development &amp; rapid prototyping</a:t>
            </a:r>
          </a:p>
          <a:p>
            <a:pPr marL="233363" indent="-233363">
              <a:buFont typeface="Arial" panose="020B0604020202020204" pitchFamily="34" charset="0"/>
              <a:buChar char="•"/>
            </a:pPr>
            <a:r>
              <a:rPr lang="en-US" sz="1300" dirty="0">
                <a:latin typeface="Arial" pitchFamily="34" charset="0"/>
                <a:cs typeface="Arial" pitchFamily="34" charset="0"/>
              </a:rPr>
              <a:t>Use traditional hand code method</a:t>
            </a:r>
          </a:p>
          <a:p>
            <a:pPr marL="233363" indent="-233363">
              <a:buFont typeface="Arial" panose="020B0604020202020204" pitchFamily="34" charset="0"/>
              <a:buChar char="•"/>
            </a:pPr>
            <a:r>
              <a:rPr lang="en-US" sz="1300" dirty="0">
                <a:latin typeface="Arial" pitchFamily="34" charset="0"/>
                <a:cs typeface="Arial" pitchFamily="34" charset="0"/>
              </a:rPr>
              <a:t>No formalized verification workflow (with model)</a:t>
            </a:r>
          </a:p>
          <a:p>
            <a:pPr marL="233363" indent="-233363">
              <a:buFont typeface="Arial" panose="020B0604020202020204" pitchFamily="34" charset="0"/>
              <a:buChar char="•"/>
            </a:pPr>
            <a:r>
              <a:rPr lang="en-US" sz="1300" dirty="0">
                <a:latin typeface="Arial" pitchFamily="34" charset="0"/>
                <a:cs typeface="Arial" pitchFamily="34" charset="0"/>
              </a:rPr>
              <a:t>Wants to transition to Model-Based Design development workflow</a:t>
            </a:r>
          </a:p>
        </p:txBody>
      </p:sp>
      <p:sp>
        <p:nvSpPr>
          <p:cNvPr id="31" name="Content Placeholder 2"/>
          <p:cNvSpPr>
            <a:spLocks noGrp="1"/>
          </p:cNvSpPr>
          <p:nvPr>
            <p:ph sz="half" idx="1"/>
          </p:nvPr>
        </p:nvSpPr>
        <p:spPr>
          <a:xfrm>
            <a:off x="3810001" y="3808316"/>
            <a:ext cx="2607129" cy="460569"/>
          </a:xfr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a:lstStyle/>
          <a:p>
            <a:pPr marL="0" indent="0" algn="ctr" defTabSz="801688">
              <a:buNone/>
            </a:pPr>
            <a:r>
              <a:rPr lang="en-US" sz="1200" b="1" dirty="0">
                <a:solidFill>
                  <a:srgbClr val="C00000"/>
                </a:solidFill>
                <a:latin typeface="Calibri" pitchFamily="34" charset="0"/>
                <a:cs typeface="Calibri" pitchFamily="34" charset="0"/>
              </a:rPr>
              <a:t>Process Deployment Advisory Services including ISO 26262</a:t>
            </a:r>
          </a:p>
          <a:p>
            <a:pPr marL="685800" lvl="1" algn="ctr">
              <a:buClr>
                <a:srgbClr val="125687"/>
              </a:buClr>
              <a:buFont typeface="Arial" pitchFamily="34" charset="0"/>
              <a:buChar char="•"/>
            </a:pPr>
            <a:endParaRPr lang="en-US" sz="2400" dirty="0">
              <a:solidFill>
                <a:prstClr val="black"/>
              </a:solidFill>
              <a:latin typeface="Calibri" pitchFamily="34" charset="0"/>
              <a:cs typeface="Calibri" pitchFamily="34" charset="0"/>
            </a:endParaRPr>
          </a:p>
        </p:txBody>
      </p:sp>
      <p:sp>
        <p:nvSpPr>
          <p:cNvPr id="32" name="TextBox 31"/>
          <p:cNvSpPr txBox="1"/>
          <p:nvPr/>
        </p:nvSpPr>
        <p:spPr>
          <a:xfrm>
            <a:off x="2647481" y="1721935"/>
            <a:ext cx="5467821" cy="1107996"/>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r>
              <a:rPr lang="en-US" dirty="0"/>
              <a:t>Customer Profile:</a:t>
            </a:r>
          </a:p>
          <a:p>
            <a:pPr marL="233363" indent="-233363">
              <a:buFont typeface="Arial" panose="020B0604020202020204" pitchFamily="34" charset="0"/>
              <a:buChar char="•"/>
            </a:pPr>
            <a:r>
              <a:rPr lang="en-US" sz="1300" dirty="0"/>
              <a:t>Has established Model-Based Design for production project</a:t>
            </a:r>
          </a:p>
          <a:p>
            <a:pPr marL="233363" indent="-233363">
              <a:buFont typeface="Arial" panose="020B0604020202020204" pitchFamily="34" charset="0"/>
              <a:buChar char="•"/>
            </a:pPr>
            <a:r>
              <a:rPr lang="en-US" sz="1300" dirty="0"/>
              <a:t>Production usage of code generation</a:t>
            </a:r>
          </a:p>
          <a:p>
            <a:pPr marL="233363" indent="-233363">
              <a:buFont typeface="Arial" panose="020B0604020202020204" pitchFamily="34" charset="0"/>
              <a:buChar char="•"/>
            </a:pPr>
            <a:r>
              <a:rPr lang="en-US" sz="1300" dirty="0"/>
              <a:t>Some level of formalized verification workflow</a:t>
            </a:r>
          </a:p>
          <a:p>
            <a:pPr marL="233363" indent="-233363">
              <a:buFont typeface="Arial" panose="020B0604020202020204" pitchFamily="34" charset="0"/>
              <a:buChar char="•"/>
            </a:pPr>
            <a:r>
              <a:rPr lang="en-US" sz="1300" dirty="0"/>
              <a:t>Wants to update to an ISO compliant process</a:t>
            </a:r>
          </a:p>
        </p:txBody>
      </p:sp>
      <p:sp>
        <p:nvSpPr>
          <p:cNvPr id="34" name="TextBox 33"/>
          <p:cNvSpPr txBox="1"/>
          <p:nvPr/>
        </p:nvSpPr>
        <p:spPr>
          <a:xfrm>
            <a:off x="3012557" y="1564154"/>
            <a:ext cx="4782878" cy="584775"/>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pPr algn="ctr"/>
            <a:r>
              <a:rPr lang="en-US" sz="1600" b="1" i="1" dirty="0"/>
              <a:t>Consulting advisory services is </a:t>
            </a:r>
          </a:p>
          <a:p>
            <a:pPr algn="ctr"/>
            <a:r>
              <a:rPr lang="en-US" sz="1600" b="1" i="1" dirty="0"/>
              <a:t>customizable based on customer requirements</a:t>
            </a:r>
          </a:p>
        </p:txBody>
      </p:sp>
    </p:spTree>
    <p:extLst>
      <p:ext uri="{BB962C8B-B14F-4D97-AF65-F5344CB8AC3E}">
        <p14:creationId xmlns:p14="http://schemas.microsoft.com/office/powerpoint/2010/main" val="421473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ntr" presetSubtype="0" fill="hold" grpId="2"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20" grpId="0" animBg="1"/>
      <p:bldP spid="20" grpId="1" animBg="1"/>
      <p:bldP spid="31" grpId="0" build="p" animBg="1"/>
      <p:bldP spid="32" grpId="0" animBg="1"/>
      <p:bldP spid="32" grpId="1"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304800"/>
            <a:ext cx="8532812" cy="682625"/>
          </a:xfrm>
        </p:spPr>
        <p:txBody>
          <a:bodyPr/>
          <a:lstStyle/>
          <a:p>
            <a:r>
              <a:rPr lang="en-US" dirty="0"/>
              <a:t>V&amp;V Workshop Agenda – Day 1</a:t>
            </a:r>
            <a:endParaRPr lang="en-US" dirty="0">
              <a:solidFill>
                <a:srgbClr val="FF9900"/>
              </a:solidFill>
            </a:endParaRPr>
          </a:p>
        </p:txBody>
      </p:sp>
      <p:sp>
        <p:nvSpPr>
          <p:cNvPr id="17" name="Content Placeholder 2"/>
          <p:cNvSpPr txBox="1">
            <a:spLocks/>
          </p:cNvSpPr>
          <p:nvPr/>
        </p:nvSpPr>
        <p:spPr>
          <a:xfrm>
            <a:off x="369277" y="1219200"/>
            <a:ext cx="11506200" cy="4727575"/>
          </a:xfrm>
          <a:prstGeom prst="rect">
            <a:avLst/>
          </a:prstGeom>
        </p:spPr>
        <p:txBody>
          <a:bodyPr numCol="2" spcCol="731520"/>
          <a:lstStyle/>
          <a:p>
            <a:r>
              <a:rPr lang="en-US" b="1" dirty="0"/>
              <a:t>Introduction and			      9:00-9:15</a:t>
            </a:r>
          </a:p>
          <a:p>
            <a:r>
              <a:rPr lang="en-US" b="1" dirty="0"/>
              <a:t>MBD V&amp;V Overview</a:t>
            </a:r>
            <a:endParaRPr lang="en-US" dirty="0"/>
          </a:p>
          <a:p>
            <a:endParaRPr lang="en-US" dirty="0"/>
          </a:p>
          <a:p>
            <a:pPr lvl="0"/>
            <a:r>
              <a:rPr lang="en-US" b="1" dirty="0"/>
              <a:t>Ad-hoc Testing 			      9:15-9:30</a:t>
            </a:r>
            <a:endParaRPr lang="en-US" dirty="0"/>
          </a:p>
          <a:p>
            <a:pPr lvl="1" indent="-223838">
              <a:buFont typeface="Arial" panose="020B0604020202020204" pitchFamily="34" charset="0"/>
              <a:buChar char="•"/>
            </a:pPr>
            <a:r>
              <a:rPr lang="en-US" sz="1600" dirty="0"/>
              <a:t>Performing informal functional checks</a:t>
            </a:r>
          </a:p>
          <a:p>
            <a:pPr lvl="1" indent="-223838">
              <a:buFont typeface="Arial" panose="020B0604020202020204" pitchFamily="34" charset="0"/>
              <a:buChar char="•"/>
            </a:pPr>
            <a:r>
              <a:rPr lang="en-US" sz="1600" dirty="0"/>
              <a:t>Instrumenting the model</a:t>
            </a:r>
            <a:endParaRPr lang="en-US" dirty="0"/>
          </a:p>
          <a:p>
            <a:r>
              <a:rPr lang="en-US" dirty="0"/>
              <a:t> </a:t>
            </a:r>
          </a:p>
          <a:p>
            <a:pPr lvl="0"/>
            <a:r>
              <a:rPr lang="en-US" b="1" dirty="0"/>
              <a:t>Requirements Traceability 	    9:30-10:00</a:t>
            </a:r>
            <a:endParaRPr lang="en-US" dirty="0"/>
          </a:p>
          <a:p>
            <a:pPr lvl="1" indent="-223838">
              <a:buFont typeface="Arial" panose="020B0604020202020204" pitchFamily="34" charset="0"/>
              <a:buChar char="•"/>
            </a:pPr>
            <a:r>
              <a:rPr lang="en-US" sz="1600" dirty="0"/>
              <a:t>Linking requirements to Simulink model objects </a:t>
            </a:r>
          </a:p>
          <a:p>
            <a:pPr lvl="1" indent="-223838">
              <a:buFont typeface="Arial" panose="020B0604020202020204" pitchFamily="34" charset="0"/>
              <a:buChar char="•"/>
            </a:pPr>
            <a:r>
              <a:rPr lang="en-US" sz="1600" dirty="0"/>
              <a:t>Generating a requirement traceability report</a:t>
            </a:r>
          </a:p>
          <a:p>
            <a:r>
              <a:rPr lang="en-US" dirty="0"/>
              <a:t> </a:t>
            </a:r>
          </a:p>
          <a:p>
            <a:pPr lvl="0"/>
            <a:r>
              <a:rPr lang="en-US" b="1" dirty="0"/>
              <a:t>Modeling Standards 		  10:00-10:30</a:t>
            </a:r>
            <a:endParaRPr lang="en-US" dirty="0"/>
          </a:p>
          <a:p>
            <a:pPr lvl="1" indent="-223838">
              <a:buFont typeface="Arial" panose="020B0604020202020204" pitchFamily="34" charset="0"/>
              <a:buChar char="•"/>
            </a:pPr>
            <a:r>
              <a:rPr lang="en-US" sz="1600" dirty="0"/>
              <a:t>Performing static analysis using Model Advisor</a:t>
            </a:r>
          </a:p>
          <a:p>
            <a:pPr lvl="1" indent="-223838">
              <a:buFont typeface="Arial" panose="020B0604020202020204" pitchFamily="34" charset="0"/>
              <a:buChar char="•"/>
            </a:pPr>
            <a:r>
              <a:rPr lang="en-US" sz="1600" dirty="0"/>
              <a:t>Customizing Model Advisor</a:t>
            </a:r>
          </a:p>
          <a:p>
            <a:r>
              <a:rPr lang="en-US" dirty="0"/>
              <a:t> </a:t>
            </a:r>
          </a:p>
          <a:p>
            <a:r>
              <a:rPr lang="en-US" b="1" dirty="0">
                <a:solidFill>
                  <a:srgbClr val="00B050"/>
                </a:solidFill>
              </a:rPr>
              <a:t>Break 				  10:30-10:45</a:t>
            </a:r>
            <a:endParaRPr lang="en-US" dirty="0">
              <a:solidFill>
                <a:srgbClr val="00B050"/>
              </a:solidFill>
            </a:endParaRPr>
          </a:p>
          <a:p>
            <a:endParaRPr lang="en-US" dirty="0"/>
          </a:p>
          <a:p>
            <a:pPr lvl="0"/>
            <a:endParaRPr lang="en-US" b="1" dirty="0"/>
          </a:p>
          <a:p>
            <a:pPr lvl="0"/>
            <a:endParaRPr lang="en-US" b="1" dirty="0"/>
          </a:p>
          <a:p>
            <a:pPr lvl="0"/>
            <a:endParaRPr lang="en-US" b="1" dirty="0"/>
          </a:p>
          <a:p>
            <a:pPr lvl="0"/>
            <a:r>
              <a:rPr lang="en-US" b="1" dirty="0"/>
              <a:t>Detecting Design Errors 		  10:45-11:15</a:t>
            </a:r>
            <a:endParaRPr lang="en-US" dirty="0"/>
          </a:p>
          <a:p>
            <a:pPr lvl="1" indent="-223838">
              <a:buFont typeface="Arial" panose="020B0604020202020204" pitchFamily="34" charset="0"/>
              <a:buChar char="•"/>
            </a:pPr>
            <a:r>
              <a:rPr lang="en-US" sz="1600" dirty="0"/>
              <a:t>Analyzing the model for unreachable logic</a:t>
            </a:r>
          </a:p>
          <a:p>
            <a:pPr lvl="1" indent="-223838">
              <a:buFont typeface="Arial" panose="020B0604020202020204" pitchFamily="34" charset="0"/>
              <a:buChar char="•"/>
            </a:pPr>
            <a:r>
              <a:rPr lang="en-US" sz="1600" dirty="0"/>
              <a:t>Finding divide by zero issues</a:t>
            </a:r>
          </a:p>
          <a:p>
            <a:r>
              <a:rPr lang="en-US" dirty="0"/>
              <a:t> </a:t>
            </a:r>
          </a:p>
          <a:p>
            <a:pPr lvl="0"/>
            <a:r>
              <a:rPr lang="en-US" b="1" dirty="0"/>
              <a:t>Testing by Simulation 		  11:15-12:45</a:t>
            </a:r>
            <a:endParaRPr lang="en-US" dirty="0"/>
          </a:p>
          <a:p>
            <a:pPr lvl="1" indent="-223838">
              <a:buFont typeface="Arial" panose="020B0604020202020204" pitchFamily="34" charset="0"/>
              <a:buChar char="•"/>
            </a:pPr>
            <a:r>
              <a:rPr lang="en-US" sz="1600" dirty="0"/>
              <a:t>Creating and using test harness models</a:t>
            </a:r>
          </a:p>
          <a:p>
            <a:pPr lvl="1" indent="-223838">
              <a:buFont typeface="Arial" panose="020B0604020202020204" pitchFamily="34" charset="0"/>
              <a:buChar char="•"/>
            </a:pPr>
            <a:r>
              <a:rPr lang="en-US" sz="1600" dirty="0"/>
              <a:t>Entering input and expected output test vectors</a:t>
            </a:r>
          </a:p>
          <a:p>
            <a:pPr lvl="1" indent="-223838">
              <a:buFont typeface="Arial" panose="020B0604020202020204" pitchFamily="34" charset="0"/>
              <a:buChar char="•"/>
            </a:pPr>
            <a:r>
              <a:rPr lang="en-US" sz="1600" dirty="0"/>
              <a:t>Collecting model coverage from functional test cases</a:t>
            </a:r>
          </a:p>
          <a:p>
            <a:pPr lvl="1" indent="-223838">
              <a:buFont typeface="Arial" panose="020B0604020202020204" pitchFamily="34" charset="0"/>
              <a:buChar char="•"/>
            </a:pPr>
            <a:r>
              <a:rPr lang="en-US" sz="1600" dirty="0"/>
              <a:t>Generating test report</a:t>
            </a:r>
            <a:endParaRPr lang="en-US" sz="1600" b="1" dirty="0"/>
          </a:p>
          <a:p>
            <a:r>
              <a:rPr lang="en-US" dirty="0"/>
              <a:t> </a:t>
            </a:r>
          </a:p>
          <a:p>
            <a:pPr lvl="0"/>
            <a:r>
              <a:rPr lang="en-US" b="1" dirty="0"/>
              <a:t>Summary – Q&amp;A Discussion	 12:45-13:00</a:t>
            </a:r>
            <a:endParaRPr lang="en-US" dirty="0"/>
          </a:p>
          <a:p>
            <a:endParaRPr lang="en-GB" dirty="0"/>
          </a:p>
        </p:txBody>
      </p:sp>
    </p:spTree>
    <p:extLst>
      <p:ext uri="{BB962C8B-B14F-4D97-AF65-F5344CB8AC3E}">
        <p14:creationId xmlns:p14="http://schemas.microsoft.com/office/powerpoint/2010/main" val="19393320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272317"/>
            <a:ext cx="8532812" cy="682625"/>
          </a:xfrm>
        </p:spPr>
        <p:txBody>
          <a:bodyPr/>
          <a:lstStyle/>
          <a:p>
            <a:r>
              <a:rPr lang="en-US" dirty="0"/>
              <a:t>V&amp;V Workshop Agenda – Day 2</a:t>
            </a:r>
            <a:endParaRPr lang="en-US" dirty="0">
              <a:solidFill>
                <a:srgbClr val="FF9900"/>
              </a:solidFill>
            </a:endParaRPr>
          </a:p>
        </p:txBody>
      </p:sp>
      <p:sp>
        <p:nvSpPr>
          <p:cNvPr id="17" name="Content Placeholder 2"/>
          <p:cNvSpPr txBox="1">
            <a:spLocks/>
          </p:cNvSpPr>
          <p:nvPr/>
        </p:nvSpPr>
        <p:spPr>
          <a:xfrm>
            <a:off x="381000" y="1600200"/>
            <a:ext cx="11506200" cy="3432175"/>
          </a:xfrm>
          <a:prstGeom prst="rect">
            <a:avLst/>
          </a:prstGeom>
        </p:spPr>
        <p:txBody>
          <a:bodyPr numCol="2" spcCol="731520"/>
          <a:lstStyle/>
          <a:p>
            <a:r>
              <a:rPr lang="en-US" b="1" dirty="0"/>
              <a:t>Introduction and			 9:00-9:15</a:t>
            </a:r>
          </a:p>
          <a:p>
            <a:r>
              <a:rPr lang="en-US" b="1" dirty="0"/>
              <a:t>Day 1 Summary</a:t>
            </a:r>
            <a:endParaRPr lang="en-US" dirty="0"/>
          </a:p>
          <a:p>
            <a:endParaRPr lang="en-US" dirty="0"/>
          </a:p>
          <a:p>
            <a:pPr lvl="0"/>
            <a:r>
              <a:rPr lang="en-US" b="1" dirty="0"/>
              <a:t>Test Case Generation		 9:15-9:50</a:t>
            </a:r>
            <a:endParaRPr lang="en-US" dirty="0"/>
          </a:p>
          <a:p>
            <a:pPr lvl="1" indent="-223838">
              <a:buFont typeface="Arial" panose="020B0604020202020204" pitchFamily="34" charset="0"/>
              <a:buChar char="•"/>
            </a:pPr>
            <a:r>
              <a:rPr lang="en-US" sz="1600" dirty="0"/>
              <a:t>Generating test cases for missing model coverage</a:t>
            </a:r>
          </a:p>
          <a:p>
            <a:pPr lvl="1" indent="-223838">
              <a:buFont typeface="Arial" panose="020B0604020202020204" pitchFamily="34" charset="0"/>
              <a:buChar char="•"/>
            </a:pPr>
            <a:r>
              <a:rPr lang="en-US" sz="1600" dirty="0"/>
              <a:t>Merging generated test cases with existing test cases</a:t>
            </a:r>
          </a:p>
          <a:p>
            <a:endParaRPr lang="en-US" dirty="0"/>
          </a:p>
          <a:p>
            <a:pPr lvl="0"/>
            <a:r>
              <a:rPr lang="en-US" b="1" dirty="0"/>
              <a:t>Code Verification 		9:50-10:20</a:t>
            </a:r>
            <a:endParaRPr lang="en-US" dirty="0"/>
          </a:p>
          <a:p>
            <a:pPr lvl="1" indent="-223838">
              <a:buFont typeface="Arial" panose="020B0604020202020204" pitchFamily="34" charset="0"/>
              <a:buChar char="•"/>
            </a:pPr>
            <a:r>
              <a:rPr lang="en-US" sz="1600" dirty="0"/>
              <a:t>Using the code generation report for traceability</a:t>
            </a:r>
          </a:p>
          <a:p>
            <a:pPr lvl="1" indent="-223838">
              <a:buFont typeface="Arial" panose="020B0604020202020204" pitchFamily="34" charset="0"/>
              <a:buChar char="•"/>
            </a:pPr>
            <a:r>
              <a:rPr lang="en-US" sz="1600" dirty="0"/>
              <a:t>Performing equivalency tests with SIL mode</a:t>
            </a:r>
          </a:p>
          <a:p>
            <a:pPr lvl="1" indent="-223838">
              <a:buFont typeface="Arial" panose="020B0604020202020204" pitchFamily="34" charset="0"/>
              <a:buChar char="•"/>
            </a:pPr>
            <a:r>
              <a:rPr lang="en-US" sz="1600" dirty="0"/>
              <a:t>Collecting code coverage in SIL mode (optional)</a:t>
            </a:r>
          </a:p>
          <a:p>
            <a:pPr lvl="1" indent="-223838">
              <a:buFont typeface="Arial" panose="020B0604020202020204" pitchFamily="34" charset="0"/>
              <a:buChar char="•"/>
            </a:pPr>
            <a:endParaRPr lang="en-US" sz="1600" dirty="0"/>
          </a:p>
          <a:p>
            <a:r>
              <a:rPr lang="en-US" b="1" dirty="0">
                <a:solidFill>
                  <a:srgbClr val="00B050"/>
                </a:solidFill>
              </a:rPr>
              <a:t>Break 				10:20-10:30</a:t>
            </a:r>
            <a:endParaRPr lang="en-US" dirty="0">
              <a:solidFill>
                <a:srgbClr val="00B050"/>
              </a:solidFill>
            </a:endParaRPr>
          </a:p>
          <a:p>
            <a:r>
              <a:rPr lang="en-US" dirty="0"/>
              <a:t> </a:t>
            </a:r>
          </a:p>
          <a:p>
            <a:pPr lvl="0"/>
            <a:endParaRPr lang="en-US" b="1" dirty="0"/>
          </a:p>
          <a:p>
            <a:pPr lvl="0"/>
            <a:r>
              <a:rPr lang="en-US" b="1" dirty="0"/>
              <a:t>Property Proving		10:30-11:15</a:t>
            </a:r>
            <a:endParaRPr lang="en-US" dirty="0"/>
          </a:p>
          <a:p>
            <a:pPr lvl="1" indent="-223838">
              <a:buFont typeface="Arial" panose="020B0604020202020204" pitchFamily="34" charset="0"/>
              <a:buChar char="•"/>
            </a:pPr>
            <a:r>
              <a:rPr lang="en-US" sz="1600" dirty="0"/>
              <a:t>Modeling requirements as properties</a:t>
            </a:r>
          </a:p>
          <a:p>
            <a:pPr lvl="1" indent="-223838">
              <a:buFont typeface="Arial" panose="020B0604020202020204" pitchFamily="34" charset="0"/>
              <a:buChar char="•"/>
            </a:pPr>
            <a:r>
              <a:rPr lang="en-US" sz="1600" dirty="0"/>
              <a:t>Performing property proving to verify requirements</a:t>
            </a:r>
          </a:p>
          <a:p>
            <a:r>
              <a:rPr lang="en-US" dirty="0"/>
              <a:t>  </a:t>
            </a:r>
          </a:p>
          <a:p>
            <a:pPr lvl="0"/>
            <a:r>
              <a:rPr lang="en-US" b="1" dirty="0"/>
              <a:t>Summary – Q&amp;A Discussion	 11:15-11:30</a:t>
            </a:r>
            <a:endParaRPr lang="en-US" dirty="0"/>
          </a:p>
          <a:p>
            <a:endParaRPr lang="en-GB" dirty="0"/>
          </a:p>
        </p:txBody>
      </p:sp>
    </p:spTree>
    <p:extLst>
      <p:ext uri="{BB962C8B-B14F-4D97-AF65-F5344CB8AC3E}">
        <p14:creationId xmlns:p14="http://schemas.microsoft.com/office/powerpoint/2010/main" val="357878722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3.6|3|3.3|3.3|4.3|2.9"/>
</p:tagLst>
</file>

<file path=ppt/tags/tag10.xml><?xml version="1.0" encoding="utf-8"?>
<p:tagLst xmlns:a="http://schemas.openxmlformats.org/drawingml/2006/main" xmlns:r="http://schemas.openxmlformats.org/officeDocument/2006/relationships" xmlns:p="http://schemas.openxmlformats.org/presentationml/2006/main">
  <p:tag name="TIMING" val="|2.4|2.7|2.8|2.9"/>
</p:tagLst>
</file>

<file path=ppt/tags/tag11.xml><?xml version="1.0" encoding="utf-8"?>
<p:tagLst xmlns:a="http://schemas.openxmlformats.org/drawingml/2006/main" xmlns:r="http://schemas.openxmlformats.org/officeDocument/2006/relationships" xmlns:p="http://schemas.openxmlformats.org/presentationml/2006/main">
  <p:tag name="TIMING" val="|1.9|2.3"/>
</p:tagLst>
</file>

<file path=ppt/tags/tag12.xml><?xml version="1.0" encoding="utf-8"?>
<p:tagLst xmlns:a="http://schemas.openxmlformats.org/drawingml/2006/main" xmlns:r="http://schemas.openxmlformats.org/officeDocument/2006/relationships" xmlns:p="http://schemas.openxmlformats.org/presentationml/2006/main">
  <p:tag name="TIMING" val="|4"/>
</p:tagLst>
</file>

<file path=ppt/tags/tag13.xml><?xml version="1.0" encoding="utf-8"?>
<p:tagLst xmlns:a="http://schemas.openxmlformats.org/drawingml/2006/main" xmlns:r="http://schemas.openxmlformats.org/officeDocument/2006/relationships" xmlns:p="http://schemas.openxmlformats.org/presentationml/2006/main">
  <p:tag name="TIMING" val="|1.6|2.5"/>
</p:tagLst>
</file>

<file path=ppt/tags/tag14.xml><?xml version="1.0" encoding="utf-8"?>
<p:tagLst xmlns:a="http://schemas.openxmlformats.org/drawingml/2006/main" xmlns:r="http://schemas.openxmlformats.org/officeDocument/2006/relationships" xmlns:p="http://schemas.openxmlformats.org/presentationml/2006/main">
  <p:tag name="TIMING" val="|2.5|4.3|3.7|2.5|2|3.8"/>
</p:tagLst>
</file>

<file path=ppt/tags/tag15.xml><?xml version="1.0" encoding="utf-8"?>
<p:tagLst xmlns:a="http://schemas.openxmlformats.org/drawingml/2006/main" xmlns:r="http://schemas.openxmlformats.org/officeDocument/2006/relationships" xmlns:p="http://schemas.openxmlformats.org/presentationml/2006/main">
  <p:tag name="TIMING" val="|1.6"/>
</p:tagLst>
</file>

<file path=ppt/tags/tag16.xml><?xml version="1.0" encoding="utf-8"?>
<p:tagLst xmlns:a="http://schemas.openxmlformats.org/drawingml/2006/main" xmlns:r="http://schemas.openxmlformats.org/officeDocument/2006/relationships" xmlns:p="http://schemas.openxmlformats.org/presentationml/2006/main">
  <p:tag name="TIMING" val="|1.7|3.4|3.8"/>
</p:tagLst>
</file>

<file path=ppt/tags/tag17.xml><?xml version="1.0" encoding="utf-8"?>
<p:tagLst xmlns:a="http://schemas.openxmlformats.org/drawingml/2006/main" xmlns:r="http://schemas.openxmlformats.org/officeDocument/2006/relationships" xmlns:p="http://schemas.openxmlformats.org/presentationml/2006/main">
  <p:tag name="TIMING" val="|1.4|1.4|1.2|2.5|2.2"/>
</p:tagLst>
</file>

<file path=ppt/tags/tag18.xml><?xml version="1.0" encoding="utf-8"?>
<p:tagLst xmlns:a="http://schemas.openxmlformats.org/drawingml/2006/main" xmlns:r="http://schemas.openxmlformats.org/officeDocument/2006/relationships" xmlns:p="http://schemas.openxmlformats.org/presentationml/2006/main">
  <p:tag name="TIMING" val="|1.5|1.3|1.8|2.1|3.4"/>
</p:tagLst>
</file>

<file path=ppt/tags/tag19.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3|1.8|3.1|3.8|2.8|3.1|3.1|3.1|4"/>
</p:tagLst>
</file>

<file path=ppt/tags/tag20.xml><?xml version="1.0" encoding="utf-8"?>
<p:tagLst xmlns:a="http://schemas.openxmlformats.org/drawingml/2006/main" xmlns:r="http://schemas.openxmlformats.org/officeDocument/2006/relationships" xmlns:p="http://schemas.openxmlformats.org/presentationml/2006/main">
  <p:tag name="TIMING" val="|1.7|3.2"/>
</p:tagLst>
</file>

<file path=ppt/tags/tag21.xml><?xml version="1.0" encoding="utf-8"?>
<p:tagLst xmlns:a="http://schemas.openxmlformats.org/drawingml/2006/main" xmlns:r="http://schemas.openxmlformats.org/officeDocument/2006/relationships" xmlns:p="http://schemas.openxmlformats.org/presentationml/2006/main">
  <p:tag name="TIMING" val="|4.3|3.1|3.8"/>
</p:tagLst>
</file>

<file path=ppt/tags/tag22.xml><?xml version="1.0" encoding="utf-8"?>
<p:tagLst xmlns:a="http://schemas.openxmlformats.org/drawingml/2006/main" xmlns:r="http://schemas.openxmlformats.org/officeDocument/2006/relationships" xmlns:p="http://schemas.openxmlformats.org/presentationml/2006/main">
  <p:tag name="TIMING" val="|2.1|3.5"/>
</p:tagLst>
</file>

<file path=ppt/tags/tag23.xml><?xml version="1.0" encoding="utf-8"?>
<p:tagLst xmlns:a="http://schemas.openxmlformats.org/drawingml/2006/main" xmlns:r="http://schemas.openxmlformats.org/officeDocument/2006/relationships" xmlns:p="http://schemas.openxmlformats.org/presentationml/2006/main">
  <p:tag name="TIMING" val="|1.7|1.8|2|3.8|1.9|3.1"/>
</p:tagLst>
</file>

<file path=ppt/tags/tag24.xml><?xml version="1.0" encoding="utf-8"?>
<p:tagLst xmlns:a="http://schemas.openxmlformats.org/drawingml/2006/main" xmlns:r="http://schemas.openxmlformats.org/officeDocument/2006/relationships" xmlns:p="http://schemas.openxmlformats.org/presentationml/2006/main">
  <p:tag name="TIMING" val="|1.8|1.3|1.1|1.5|2.1|2.3|2.7|2.7"/>
</p:tagLst>
</file>

<file path=ppt/tags/tag25.xml><?xml version="1.0" encoding="utf-8"?>
<p:tagLst xmlns:a="http://schemas.openxmlformats.org/drawingml/2006/main" xmlns:r="http://schemas.openxmlformats.org/officeDocument/2006/relationships" xmlns:p="http://schemas.openxmlformats.org/presentationml/2006/main">
  <p:tag name="TIMING" val="|1.9|2.2|2.4|1.9|6|2.7|2.5|1.6|2|4.1"/>
</p:tagLst>
</file>

<file path=ppt/tags/tag26.xml><?xml version="1.0" encoding="utf-8"?>
<p:tagLst xmlns:a="http://schemas.openxmlformats.org/drawingml/2006/main" xmlns:r="http://schemas.openxmlformats.org/officeDocument/2006/relationships" xmlns:p="http://schemas.openxmlformats.org/presentationml/2006/main">
  <p:tag name="TIMING" val="|2|2.2|2.7|6.2|3.3|1.8|3.1|3.2|2.1|2.4|3.1|1.8|4.2|4.2|3.4|1.9|2.2|1.7|1.8|2.1"/>
</p:tagLst>
</file>

<file path=ppt/tags/tag27.xml><?xml version="1.0" encoding="utf-8"?>
<p:tagLst xmlns:a="http://schemas.openxmlformats.org/drawingml/2006/main" xmlns:r="http://schemas.openxmlformats.org/officeDocument/2006/relationships" xmlns:p="http://schemas.openxmlformats.org/presentationml/2006/main">
  <p:tag name="TIMING" val="|1.5|3.5|2.9|5.1|7.2|5.2"/>
</p:tagLst>
</file>

<file path=ppt/tags/tag28.xml><?xml version="1.0" encoding="utf-8"?>
<p:tagLst xmlns:a="http://schemas.openxmlformats.org/drawingml/2006/main" xmlns:r="http://schemas.openxmlformats.org/officeDocument/2006/relationships" xmlns:p="http://schemas.openxmlformats.org/presentationml/2006/main">
  <p:tag name="TIMING" val="|1.6|1.9"/>
</p:tagLst>
</file>

<file path=ppt/tags/tag29.xml><?xml version="1.0" encoding="utf-8"?>
<p:tagLst xmlns:a="http://schemas.openxmlformats.org/drawingml/2006/main" xmlns:r="http://schemas.openxmlformats.org/officeDocument/2006/relationships" xmlns:p="http://schemas.openxmlformats.org/presentationml/2006/main">
  <p:tag name="TIMING" val="|2.1"/>
</p:tagLst>
</file>

<file path=ppt/tags/tag3.xml><?xml version="1.0" encoding="utf-8"?>
<p:tagLst xmlns:a="http://schemas.openxmlformats.org/drawingml/2006/main" xmlns:r="http://schemas.openxmlformats.org/officeDocument/2006/relationships" xmlns:p="http://schemas.openxmlformats.org/presentationml/2006/main">
  <p:tag name="TIMING" val="|3.2|4.5|4.5|3.1|3|3.1"/>
</p:tagLst>
</file>

<file path=ppt/tags/tag30.xml><?xml version="1.0" encoding="utf-8"?>
<p:tagLst xmlns:a="http://schemas.openxmlformats.org/drawingml/2006/main" xmlns:r="http://schemas.openxmlformats.org/officeDocument/2006/relationships" xmlns:p="http://schemas.openxmlformats.org/presentationml/2006/main">
  <p:tag name="TIMING" val="|2.6|1.5|2.6|2.1|7.7"/>
</p:tagLst>
</file>

<file path=ppt/tags/tag31.xml><?xml version="1.0" encoding="utf-8"?>
<p:tagLst xmlns:a="http://schemas.openxmlformats.org/drawingml/2006/main" xmlns:r="http://schemas.openxmlformats.org/officeDocument/2006/relationships" xmlns:p="http://schemas.openxmlformats.org/presentationml/2006/main">
  <p:tag name="TIMING" val="|2.3|2.4|1.6|4.3|2.8|2.1|3.2|5.7|1.6|1.9"/>
</p:tagLst>
</file>

<file path=ppt/tags/tag32.xml><?xml version="1.0" encoding="utf-8"?>
<p:tagLst xmlns:a="http://schemas.openxmlformats.org/drawingml/2006/main" xmlns:r="http://schemas.openxmlformats.org/officeDocument/2006/relationships" xmlns:p="http://schemas.openxmlformats.org/presentationml/2006/main">
  <p:tag name="TIMING" val="|2.3|2.4|2.8|1.4|1.6|4|5.9|1.5|1.7|2|1.9"/>
</p:tagLst>
</file>

<file path=ppt/tags/tag33.xml><?xml version="1.0" encoding="utf-8"?>
<p:tagLst xmlns:a="http://schemas.openxmlformats.org/drawingml/2006/main" xmlns:r="http://schemas.openxmlformats.org/officeDocument/2006/relationships" xmlns:p="http://schemas.openxmlformats.org/presentationml/2006/main">
  <p:tag name="TIMING" val="|1.4"/>
</p:tagLst>
</file>

<file path=ppt/tags/tag34.xml><?xml version="1.0" encoding="utf-8"?>
<p:tagLst xmlns:a="http://schemas.openxmlformats.org/drawingml/2006/main" xmlns:r="http://schemas.openxmlformats.org/officeDocument/2006/relationships" xmlns:p="http://schemas.openxmlformats.org/presentationml/2006/main">
  <p:tag name="TIMING" val="|0.9"/>
</p:tagLst>
</file>

<file path=ppt/tags/tag35.xml><?xml version="1.0" encoding="utf-8"?>
<p:tagLst xmlns:a="http://schemas.openxmlformats.org/drawingml/2006/main" xmlns:r="http://schemas.openxmlformats.org/officeDocument/2006/relationships" xmlns:p="http://schemas.openxmlformats.org/presentationml/2006/main">
  <p:tag name="TIMING" val="|1.7|4.8|2.1|2.2"/>
</p:tagLst>
</file>

<file path=ppt/tags/tag36.xml><?xml version="1.0" encoding="utf-8"?>
<p:tagLst xmlns:a="http://schemas.openxmlformats.org/drawingml/2006/main" xmlns:r="http://schemas.openxmlformats.org/officeDocument/2006/relationships" xmlns:p="http://schemas.openxmlformats.org/presentationml/2006/main">
  <p:tag name="TIMING" val="|2.3|1.8|2|2.3|4.3|2.7|2.4|2.2|1.7|2.1"/>
</p:tagLst>
</file>

<file path=ppt/tags/tag37.xml><?xml version="1.0" encoding="utf-8"?>
<p:tagLst xmlns:a="http://schemas.openxmlformats.org/drawingml/2006/main" xmlns:r="http://schemas.openxmlformats.org/officeDocument/2006/relationships" xmlns:p="http://schemas.openxmlformats.org/presentationml/2006/main">
  <p:tag name="TIMING" val="|2.6|2.4|3.3|2.5"/>
</p:tagLst>
</file>

<file path=ppt/tags/tag38.xml><?xml version="1.0" encoding="utf-8"?>
<p:tagLst xmlns:a="http://schemas.openxmlformats.org/drawingml/2006/main" xmlns:r="http://schemas.openxmlformats.org/officeDocument/2006/relationships" xmlns:p="http://schemas.openxmlformats.org/presentationml/2006/main">
  <p:tag name="TIMING" val="|2|3.4|6"/>
</p:tagLst>
</file>

<file path=ppt/tags/tag39.xml><?xml version="1.0" encoding="utf-8"?>
<p:tagLst xmlns:a="http://schemas.openxmlformats.org/drawingml/2006/main" xmlns:r="http://schemas.openxmlformats.org/officeDocument/2006/relationships" xmlns:p="http://schemas.openxmlformats.org/presentationml/2006/main">
  <p:tag name="TIMING" val="|1.9|2.8|2|2.2|2|1.4|2.4|2.2|1.2|3.9|1.7|2.1|1.9|3.3|3.1|2.5|2|2|2"/>
</p:tagLst>
</file>

<file path=ppt/tags/tag4.xml><?xml version="1.0" encoding="utf-8"?>
<p:tagLst xmlns:a="http://schemas.openxmlformats.org/drawingml/2006/main" xmlns:r="http://schemas.openxmlformats.org/officeDocument/2006/relationships" xmlns:p="http://schemas.openxmlformats.org/presentationml/2006/main">
  <p:tag name="TIMING" val="|1.7|2.8|3.5|2.8|2.9|2.9|3.1|3|2.5|2.9|2|2.5|2.1|2.2|2|3.2"/>
</p:tagLst>
</file>

<file path=ppt/tags/tag40.xml><?xml version="1.0" encoding="utf-8"?>
<p:tagLst xmlns:a="http://schemas.openxmlformats.org/drawingml/2006/main" xmlns:r="http://schemas.openxmlformats.org/officeDocument/2006/relationships" xmlns:p="http://schemas.openxmlformats.org/presentationml/2006/main">
  <p:tag name="TIMING" val="|0.9|2.6|1.9|2.8|2.5|4.7|2.3|1.1|1.8|1.2|1.3|6.8|3.4|2.4|2.7|2.3|2.4|1.9|2.6|1|1.2|1.5|1.1|1.8|1.3|1.1"/>
</p:tagLst>
</file>

<file path=ppt/tags/tag41.xml><?xml version="1.0" encoding="utf-8"?>
<p:tagLst xmlns:a="http://schemas.openxmlformats.org/drawingml/2006/main" xmlns:r="http://schemas.openxmlformats.org/officeDocument/2006/relationships" xmlns:p="http://schemas.openxmlformats.org/presentationml/2006/main">
  <p:tag name="TIMING" val="|1.5|0.9|1.5|2.4|0.9|1.1|1.7|1.7|2.1|0.9|3|1|1.8|1.5|3.2|1.3|4.5|1.7|1.2|2.5|1.4|2.4|1.6|2.8|1.2|2.1|1.2|1.5|1.6|1.7|1.5"/>
</p:tagLst>
</file>

<file path=ppt/tags/tag42.xml><?xml version="1.0" encoding="utf-8"?>
<p:tagLst xmlns:a="http://schemas.openxmlformats.org/drawingml/2006/main" xmlns:r="http://schemas.openxmlformats.org/officeDocument/2006/relationships" xmlns:p="http://schemas.openxmlformats.org/presentationml/2006/main">
  <p:tag name="TIMING" val="|2.5|1.2|1|1.5|1.6|0.8|1.1|1.5|1.5|0.8|1|1.1|1.1|1.5|1.3|1.2|1.3"/>
</p:tagLst>
</file>

<file path=ppt/tags/tag43.xml><?xml version="1.0" encoding="utf-8"?>
<p:tagLst xmlns:a="http://schemas.openxmlformats.org/drawingml/2006/main" xmlns:r="http://schemas.openxmlformats.org/officeDocument/2006/relationships" xmlns:p="http://schemas.openxmlformats.org/presentationml/2006/main">
  <p:tag name="TIMING" val="|1.1"/>
</p:tagLst>
</file>

<file path=ppt/tags/tag44.xml><?xml version="1.0" encoding="utf-8"?>
<p:tagLst xmlns:a="http://schemas.openxmlformats.org/drawingml/2006/main" xmlns:r="http://schemas.openxmlformats.org/officeDocument/2006/relationships" xmlns:p="http://schemas.openxmlformats.org/presentationml/2006/main">
  <p:tag name="TIMING" val="|1|1.4|2.1|2.3|2.2|2.2|2.3|2.4"/>
</p:tagLst>
</file>

<file path=ppt/tags/tag45.xml><?xml version="1.0" encoding="utf-8"?>
<p:tagLst xmlns:a="http://schemas.openxmlformats.org/drawingml/2006/main" xmlns:r="http://schemas.openxmlformats.org/officeDocument/2006/relationships" xmlns:p="http://schemas.openxmlformats.org/presentationml/2006/main">
  <p:tag name="TIMING" val="|1.2|1.5|1.8|2.1|1.8"/>
</p:tagLst>
</file>

<file path=ppt/tags/tag5.xml><?xml version="1.0" encoding="utf-8"?>
<p:tagLst xmlns:a="http://schemas.openxmlformats.org/drawingml/2006/main" xmlns:r="http://schemas.openxmlformats.org/officeDocument/2006/relationships" xmlns:p="http://schemas.openxmlformats.org/presentationml/2006/main">
  <p:tag name="TIMING" val="|1.5|3.2|3|3.3|4.4|2.9|4.3"/>
</p:tagLst>
</file>

<file path=ppt/tags/tag6.xml><?xml version="1.0" encoding="utf-8"?>
<p:tagLst xmlns:a="http://schemas.openxmlformats.org/drawingml/2006/main" xmlns:r="http://schemas.openxmlformats.org/officeDocument/2006/relationships" xmlns:p="http://schemas.openxmlformats.org/presentationml/2006/main">
  <p:tag name="TIMING" val="|1.5|3.2|3|3.3|4.4|2.9|4.3"/>
</p:tagLst>
</file>

<file path=ppt/tags/tag7.xml><?xml version="1.0" encoding="utf-8"?>
<p:tagLst xmlns:a="http://schemas.openxmlformats.org/drawingml/2006/main" xmlns:r="http://schemas.openxmlformats.org/officeDocument/2006/relationships" xmlns:p="http://schemas.openxmlformats.org/presentationml/2006/main">
  <p:tag name="TIMING" val="|2.8|2.3|2.7|3.4|3|2.7|2.7|2.6|1.8"/>
</p:tagLst>
</file>

<file path=ppt/tags/tag8.xml><?xml version="1.0" encoding="utf-8"?>
<p:tagLst xmlns:a="http://schemas.openxmlformats.org/drawingml/2006/main" xmlns:r="http://schemas.openxmlformats.org/officeDocument/2006/relationships" xmlns:p="http://schemas.openxmlformats.org/presentationml/2006/main">
  <p:tag name="TIMING" val="|1.7|2.7|2.9|2.3|4.5"/>
</p:tagLst>
</file>

<file path=ppt/tags/tag9.xml><?xml version="1.0" encoding="utf-8"?>
<p:tagLst xmlns:a="http://schemas.openxmlformats.org/drawingml/2006/main" xmlns:r="http://schemas.openxmlformats.org/officeDocument/2006/relationships" xmlns:p="http://schemas.openxmlformats.org/presentationml/2006/main">
  <p:tag name="TIMING" val="|2.5|2.6|2.1|1.7"/>
</p:tagLst>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64923</TotalTime>
  <Words>4776</Words>
  <Application>Microsoft Office PowerPoint</Application>
  <PresentationFormat>Widescreen</PresentationFormat>
  <Paragraphs>962</Paragraphs>
  <Slides>78</Slides>
  <Notes>52</Notes>
  <HiddenSlides>32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굴림</vt:lpstr>
      <vt:lpstr>Arial</vt:lpstr>
      <vt:lpstr>Calibri</vt:lpstr>
      <vt:lpstr>Courier New</vt:lpstr>
      <vt:lpstr>Garamond</vt:lpstr>
      <vt:lpstr>Times</vt:lpstr>
      <vt:lpstr>Wingdings</vt:lpstr>
      <vt:lpstr>Blank</vt:lpstr>
      <vt:lpstr>Model-Based Verification &amp; Validation:  Gaining confidence in your design </vt:lpstr>
      <vt:lpstr>Extract &amp; Open V&amp;V Workshop Project</vt:lpstr>
      <vt:lpstr>Motivation</vt:lpstr>
      <vt:lpstr>Model Based Design Verification Workflow</vt:lpstr>
      <vt:lpstr>PowerPoint Presentation</vt:lpstr>
      <vt:lpstr>PowerPoint Presentation</vt:lpstr>
      <vt:lpstr>PowerPoint Presentation</vt:lpstr>
      <vt:lpstr>V&amp;V Workshop Agenda – Day 1</vt:lpstr>
      <vt:lpstr>V&amp;V Workshop Agenda – Day 2</vt:lpstr>
      <vt:lpstr>Early Ad-hoc (Interactive) Testing with Simulink Test</vt:lpstr>
      <vt:lpstr>Example Workflow: Subsystem Testing</vt:lpstr>
      <vt:lpstr>Ad-hoc Testing</vt:lpstr>
      <vt:lpstr>Increasing Confidence beyond Ad-hoc Testing</vt:lpstr>
      <vt:lpstr>Requirements Editor:  Author, Import &amp; Link Requirements</vt:lpstr>
      <vt:lpstr>Requirements Editor:  Link Types and Status</vt:lpstr>
      <vt:lpstr>Requirements Perspective:  Viewing and Creating Links</vt:lpstr>
      <vt:lpstr>Requirements WebView Report</vt:lpstr>
      <vt:lpstr>Modeling Guidelines for High-Integrity Systems</vt:lpstr>
      <vt:lpstr>Modeling Guidelines</vt:lpstr>
      <vt:lpstr>Simulink Check:  Edit-Time Model Standards Checking </vt:lpstr>
      <vt:lpstr>Model Advisor – Model Standards Checking </vt:lpstr>
      <vt:lpstr>Simulink Check:  Metrics Dashboard</vt:lpstr>
      <vt:lpstr>Increasing Confidence beyond Ad-hoc Testing</vt:lpstr>
      <vt:lpstr>Simulink Design Verifier – Main Components Uses formal verification</vt:lpstr>
      <vt:lpstr>Finding Design Errors:  Dead Logic</vt:lpstr>
      <vt:lpstr>Finding Unintended Behavior</vt:lpstr>
      <vt:lpstr>Finding Unintended Behavior</vt:lpstr>
      <vt:lpstr>Increasing Confidence beyond Ad-hoc Testing</vt:lpstr>
      <vt:lpstr>Increasing Confidence beyond Ad-hoc Testing</vt:lpstr>
      <vt:lpstr>Simulink Test Major Features </vt:lpstr>
      <vt:lpstr>Simulink Test:  Test Harness</vt:lpstr>
      <vt:lpstr>Simulink Test:  Test Sequence/Assessment Block</vt:lpstr>
      <vt:lpstr>Simulink Test:  Test Sequence/Assessment Block Temporal and Event Logic</vt:lpstr>
      <vt:lpstr>Simulink Test:  Test Sequence/Assessment Block Test Signal Functions</vt:lpstr>
      <vt:lpstr>Simulink Test:  Test Manager</vt:lpstr>
      <vt:lpstr>Test Manager:  Test Case Templates </vt:lpstr>
      <vt:lpstr>Simulation Testing Workflow</vt:lpstr>
      <vt:lpstr>Model Coverage: What is Model Coverage?</vt:lpstr>
      <vt:lpstr>Did We Completely Test our Model?</vt:lpstr>
      <vt:lpstr>Requirements Based Functional Testing with Coverage Analysis</vt:lpstr>
      <vt:lpstr>Requirements Based Functional Testing with Coverage Analysis</vt:lpstr>
      <vt:lpstr>Functional Testing with Added Requirements &amp; Test Cases</vt:lpstr>
      <vt:lpstr>Generating Functional Test Cases</vt:lpstr>
      <vt:lpstr>Functional Testing with Added Requirements &amp; Test Cases</vt:lpstr>
      <vt:lpstr>Increasing Confidence beyond Ad-hoc Testing</vt:lpstr>
      <vt:lpstr>Increasing Confidence beyond Ad-hoc Testing</vt:lpstr>
      <vt:lpstr>Equivalence Testing:  Model vs SIL or PIL Mode Testing</vt:lpstr>
      <vt:lpstr>Test Vector Generation for Equivalence Testing: Adding to Requirements Based Test Coverage</vt:lpstr>
      <vt:lpstr>Code Equivalence Check Results: Model vs Code</vt:lpstr>
      <vt:lpstr>Increasing Confidence beyond Ad-hoc Testing</vt:lpstr>
      <vt:lpstr>Increasing Confidence beyond Ad-hoc Testing</vt:lpstr>
      <vt:lpstr>Field Test Results: Has something like this happened to you? </vt:lpstr>
      <vt:lpstr>Field Tests Uncover Issue</vt:lpstr>
      <vt:lpstr>How can debug the issues found in the field? </vt:lpstr>
      <vt:lpstr>Use Model-Based Design to Reproduce Field Issue…</vt:lpstr>
      <vt:lpstr>Field Issue Behavior Model   Target speed increases with “reduce speed” button</vt:lpstr>
      <vt:lpstr>Reproducing Field Issues</vt:lpstr>
      <vt:lpstr>Proving Model will Meet Requirements</vt:lpstr>
      <vt:lpstr>Proving Model will Meet Requirements over the Calibration Range</vt:lpstr>
      <vt:lpstr>Re-run Functional Tests after Property Proving Fixes</vt:lpstr>
      <vt:lpstr>Verification Design Space: Increasing the Coverage beyond Simulation</vt:lpstr>
      <vt:lpstr>Increasing Confidence beyond Ad-hoc Testing</vt:lpstr>
      <vt:lpstr>Increasing Confidence beyond Ad-hoc Testing</vt:lpstr>
      <vt:lpstr>Gaining Confidence in Your Design</vt:lpstr>
      <vt:lpstr>Key Enablers</vt:lpstr>
      <vt:lpstr>Thank You!</vt:lpstr>
      <vt:lpstr>Support</vt:lpstr>
      <vt:lpstr>Model Verification Products Timeline</vt:lpstr>
      <vt:lpstr>Documentation</vt:lpstr>
      <vt:lpstr>Documentation</vt:lpstr>
      <vt:lpstr>Documentation</vt:lpstr>
      <vt:lpstr>Product Page – Simulink Verification &amp; Validation</vt:lpstr>
      <vt:lpstr>Product Page – Simulink Design Verifier</vt:lpstr>
      <vt:lpstr>Product Page – Simulink Test</vt:lpstr>
      <vt:lpstr>Solutions Page</vt:lpstr>
      <vt:lpstr>MATLAB Central</vt:lpstr>
      <vt:lpstr>PowerPoint Presentation</vt:lpstr>
      <vt:lpstr>Consulting Process Related Services by Stage of Adoption</vt:lpstr>
    </vt:vector>
  </TitlesOfParts>
  <Company>MathWorks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Chuck Olosky</dc:creator>
  <cp:keywords>Version 14.0</cp:keywords>
  <cp:lastModifiedBy>Chuck Olosky</cp:lastModifiedBy>
  <cp:revision>645</cp:revision>
  <dcterms:created xsi:type="dcterms:W3CDTF">2014-02-25T20:57:47Z</dcterms:created>
  <dcterms:modified xsi:type="dcterms:W3CDTF">2019-04-29T21:52:23Z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